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5"/>
  </p:notesMasterIdLst>
  <p:sldIdLst>
    <p:sldId id="256" r:id="rId2"/>
    <p:sldId id="526" r:id="rId3"/>
    <p:sldId id="532" r:id="rId4"/>
    <p:sldId id="533" r:id="rId5"/>
    <p:sldId id="531" r:id="rId6"/>
    <p:sldId id="511" r:id="rId7"/>
    <p:sldId id="527" r:id="rId8"/>
    <p:sldId id="478" r:id="rId9"/>
    <p:sldId id="507" r:id="rId10"/>
    <p:sldId id="257" r:id="rId11"/>
    <p:sldId id="258" r:id="rId12"/>
    <p:sldId id="288" r:id="rId13"/>
    <p:sldId id="260" r:id="rId14"/>
    <p:sldId id="259" r:id="rId15"/>
    <p:sldId id="261" r:id="rId16"/>
    <p:sldId id="262" r:id="rId17"/>
    <p:sldId id="267" r:id="rId18"/>
    <p:sldId id="271" r:id="rId19"/>
    <p:sldId id="270" r:id="rId20"/>
    <p:sldId id="269" r:id="rId21"/>
    <p:sldId id="281" r:id="rId22"/>
    <p:sldId id="273" r:id="rId23"/>
    <p:sldId id="272" r:id="rId24"/>
    <p:sldId id="275" r:id="rId25"/>
    <p:sldId id="278" r:id="rId26"/>
    <p:sldId id="277" r:id="rId27"/>
    <p:sldId id="537" r:id="rId28"/>
    <p:sldId id="276" r:id="rId29"/>
    <p:sldId id="534" r:id="rId30"/>
    <p:sldId id="535" r:id="rId31"/>
    <p:sldId id="536" r:id="rId32"/>
    <p:sldId id="279" r:id="rId33"/>
    <p:sldId id="280" r:id="rId34"/>
    <p:sldId id="282" r:id="rId35"/>
    <p:sldId id="283" r:id="rId36"/>
    <p:sldId id="291" r:id="rId37"/>
    <p:sldId id="292" r:id="rId38"/>
    <p:sldId id="284" r:id="rId39"/>
    <p:sldId id="285" r:id="rId40"/>
    <p:sldId id="286" r:id="rId41"/>
    <p:sldId id="287" r:id="rId42"/>
    <p:sldId id="265" r:id="rId43"/>
    <p:sldId id="289" r:id="rId44"/>
  </p:sldIdLst>
  <p:sldSz cx="12192000" cy="6858000"/>
  <p:notesSz cx="6669088" cy="9753600"/>
  <p:embeddedFontLst>
    <p:embeddedFont>
      <p:font typeface="Lato" panose="020F0502020204030203" pitchFamily="34" charset="0"/>
      <p:regular r:id="rId46"/>
      <p:bold r:id="rId47"/>
      <p:italic r:id="rId48"/>
      <p:boldItalic r:id="rId49"/>
    </p:embeddedFont>
    <p:embeddedFont>
      <p:font typeface="Roboto" panose="02000000000000000000" pitchFamily="2" charset="0"/>
      <p:regular r:id="rId50"/>
      <p:bold r:id="rId51"/>
      <p:italic r:id="rId52"/>
      <p:bold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0" autoAdjust="0"/>
    <p:restoredTop sz="86410" autoAdjust="0"/>
  </p:normalViewPr>
  <p:slideViewPr>
    <p:cSldViewPr snapToGrid="0" snapToObjects="1">
      <p:cViewPr varScale="1">
        <p:scale>
          <a:sx n="73" d="100"/>
          <a:sy n="73" d="100"/>
        </p:scale>
        <p:origin x="43" y="144"/>
      </p:cViewPr>
      <p:guideLst/>
    </p:cSldViewPr>
  </p:slideViewPr>
  <p:outlineViewPr>
    <p:cViewPr>
      <p:scale>
        <a:sx n="33" d="100"/>
        <a:sy n="33" d="100"/>
      </p:scale>
      <p:origin x="0" y="-171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2" d="100"/>
          <a:sy n="42" d="100"/>
        </p:scale>
        <p:origin x="2888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C47383-1E84-4ADB-89E3-9524938E5446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3197A911-5CE7-4408-B12C-6315704AE329}">
      <dgm:prSet phldrT="[Tekst]" custT="1"/>
      <dgm:spPr>
        <a:solidFill>
          <a:schemeClr val="accent5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hr-HR" sz="1600" b="1" dirty="0">
              <a:solidFill>
                <a:schemeClr val="tx1"/>
              </a:solidFill>
            </a:rPr>
            <a:t>Poboljšanje životnih uvjeta</a:t>
          </a:r>
        </a:p>
      </dgm:t>
    </dgm:pt>
    <dgm:pt modelId="{E74F2BD6-BCA2-41EC-B0B7-FA3291688504}" type="parTrans" cxnId="{30F03075-7C2D-454F-91C6-ED2DF6AC5F88}">
      <dgm:prSet/>
      <dgm:spPr/>
      <dgm:t>
        <a:bodyPr/>
        <a:lstStyle/>
        <a:p>
          <a:endParaRPr lang="hr-HR"/>
        </a:p>
      </dgm:t>
    </dgm:pt>
    <dgm:pt modelId="{321F9F43-4AED-452A-9704-E7FCF8166608}" type="sibTrans" cxnId="{30F03075-7C2D-454F-91C6-ED2DF6AC5F88}">
      <dgm:prSet/>
      <dgm:spPr/>
      <dgm:t>
        <a:bodyPr/>
        <a:lstStyle/>
        <a:p>
          <a:endParaRPr lang="hr-HR"/>
        </a:p>
      </dgm:t>
    </dgm:pt>
    <dgm:pt modelId="{AB9FCA0A-D3D9-4545-A6EC-B756BB32EDB0}">
      <dgm:prSet phldrT="[Tekst]" custT="1"/>
      <dgm:spPr>
        <a:solidFill>
          <a:schemeClr val="accent5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hr-HR" sz="1600" dirty="0"/>
            <a:t>Smanjenjem troškova za energente</a:t>
          </a:r>
        </a:p>
      </dgm:t>
    </dgm:pt>
    <dgm:pt modelId="{98EF0A03-74FE-46DC-8740-41F1067091A9}" type="parTrans" cxnId="{EFC97251-477D-4BA4-A265-AE5397CD1976}">
      <dgm:prSet/>
      <dgm:spPr>
        <a:ln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endParaRPr lang="hr-HR"/>
        </a:p>
      </dgm:t>
    </dgm:pt>
    <dgm:pt modelId="{829F64B9-14A5-4318-8DBD-379EB0DC8A5F}" type="sibTrans" cxnId="{EFC97251-477D-4BA4-A265-AE5397CD1976}">
      <dgm:prSet/>
      <dgm:spPr/>
      <dgm:t>
        <a:bodyPr/>
        <a:lstStyle/>
        <a:p>
          <a:endParaRPr lang="hr-HR"/>
        </a:p>
      </dgm:t>
    </dgm:pt>
    <dgm:pt modelId="{D6D9D66D-FE4D-447D-AC79-8BCBE17A3FB3}">
      <dgm:prSet phldrT="[Tekst]" custT="1"/>
      <dgm:spPr>
        <a:solidFill>
          <a:schemeClr val="accent5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hr-HR" sz="1600" dirty="0"/>
            <a:t>Osiguravanjem zadovoljavajućih uvjeta života</a:t>
          </a:r>
        </a:p>
      </dgm:t>
    </dgm:pt>
    <dgm:pt modelId="{62DC6639-3D7F-4DCF-BA30-639948574E25}" type="parTrans" cxnId="{ADF08BA2-EAC6-4DF7-A0EA-A6D23245EB9C}">
      <dgm:prSet/>
      <dgm:spPr>
        <a:ln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endParaRPr lang="hr-HR"/>
        </a:p>
      </dgm:t>
    </dgm:pt>
    <dgm:pt modelId="{619BB3F4-5A29-4070-A08E-8BA7466F4288}" type="sibTrans" cxnId="{ADF08BA2-EAC6-4DF7-A0EA-A6D23245EB9C}">
      <dgm:prSet/>
      <dgm:spPr/>
      <dgm:t>
        <a:bodyPr/>
        <a:lstStyle/>
        <a:p>
          <a:endParaRPr lang="hr-HR"/>
        </a:p>
      </dgm:t>
    </dgm:pt>
    <dgm:pt modelId="{E5742E13-86F3-46D4-BA65-BAD799FBAE49}" type="pres">
      <dgm:prSet presAssocID="{1FC47383-1E84-4ADB-89E3-9524938E544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DF94096-2988-4064-B3CD-33FDE71906A6}" type="pres">
      <dgm:prSet presAssocID="{3197A911-5CE7-4408-B12C-6315704AE329}" presName="root" presStyleCnt="0"/>
      <dgm:spPr/>
    </dgm:pt>
    <dgm:pt modelId="{4454D6CF-122B-48D2-90B1-455B5F5E2A8F}" type="pres">
      <dgm:prSet presAssocID="{3197A911-5CE7-4408-B12C-6315704AE329}" presName="rootComposite" presStyleCnt="0"/>
      <dgm:spPr/>
    </dgm:pt>
    <dgm:pt modelId="{99932ECD-6D5B-49CF-B35E-93B25A440CC0}" type="pres">
      <dgm:prSet presAssocID="{3197A911-5CE7-4408-B12C-6315704AE329}" presName="rootText" presStyleLbl="node1" presStyleIdx="0" presStyleCnt="1" custScaleX="119074"/>
      <dgm:spPr/>
    </dgm:pt>
    <dgm:pt modelId="{05079F15-9F4A-414A-A366-B3112C0337B6}" type="pres">
      <dgm:prSet presAssocID="{3197A911-5CE7-4408-B12C-6315704AE329}" presName="rootConnector" presStyleLbl="node1" presStyleIdx="0" presStyleCnt="1"/>
      <dgm:spPr/>
    </dgm:pt>
    <dgm:pt modelId="{75345AC9-6628-451D-BA54-4CC403D0ED50}" type="pres">
      <dgm:prSet presAssocID="{3197A911-5CE7-4408-B12C-6315704AE329}" presName="childShape" presStyleCnt="0"/>
      <dgm:spPr/>
    </dgm:pt>
    <dgm:pt modelId="{F090310B-5A5B-43EC-9323-C1510A1388F3}" type="pres">
      <dgm:prSet presAssocID="{98EF0A03-74FE-46DC-8740-41F1067091A9}" presName="Name13" presStyleLbl="parChTrans1D2" presStyleIdx="0" presStyleCnt="2"/>
      <dgm:spPr/>
    </dgm:pt>
    <dgm:pt modelId="{83B528A8-A3C7-40E9-8930-D95A8728ED97}" type="pres">
      <dgm:prSet presAssocID="{AB9FCA0A-D3D9-4545-A6EC-B756BB32EDB0}" presName="childText" presStyleLbl="bgAcc1" presStyleIdx="0" presStyleCnt="2" custScaleY="75744">
        <dgm:presLayoutVars>
          <dgm:bulletEnabled val="1"/>
        </dgm:presLayoutVars>
      </dgm:prSet>
      <dgm:spPr/>
    </dgm:pt>
    <dgm:pt modelId="{B48974DA-8A0C-442B-8BD1-AB90AE5363EA}" type="pres">
      <dgm:prSet presAssocID="{62DC6639-3D7F-4DCF-BA30-639948574E25}" presName="Name13" presStyleLbl="parChTrans1D2" presStyleIdx="1" presStyleCnt="2"/>
      <dgm:spPr/>
    </dgm:pt>
    <dgm:pt modelId="{F0F03BB9-F401-4A8E-B0A5-52EEE4410603}" type="pres">
      <dgm:prSet presAssocID="{D6D9D66D-FE4D-447D-AC79-8BCBE17A3FB3}" presName="childText" presStyleLbl="bgAcc1" presStyleIdx="1" presStyleCnt="2" custScaleY="63254">
        <dgm:presLayoutVars>
          <dgm:bulletEnabled val="1"/>
        </dgm:presLayoutVars>
      </dgm:prSet>
      <dgm:spPr/>
    </dgm:pt>
  </dgm:ptLst>
  <dgm:cxnLst>
    <dgm:cxn modelId="{C2E6C01E-64AA-403B-A3C5-F3B92D3E53BF}" type="presOf" srcId="{AB9FCA0A-D3D9-4545-A6EC-B756BB32EDB0}" destId="{83B528A8-A3C7-40E9-8930-D95A8728ED97}" srcOrd="0" destOrd="0" presId="urn:microsoft.com/office/officeart/2005/8/layout/hierarchy3"/>
    <dgm:cxn modelId="{F0512561-50D6-4792-A1A8-DFEC3068601B}" type="presOf" srcId="{98EF0A03-74FE-46DC-8740-41F1067091A9}" destId="{F090310B-5A5B-43EC-9323-C1510A1388F3}" srcOrd="0" destOrd="0" presId="urn:microsoft.com/office/officeart/2005/8/layout/hierarchy3"/>
    <dgm:cxn modelId="{4D0DBC69-6640-4F17-B940-63C8E9E4508B}" type="presOf" srcId="{1FC47383-1E84-4ADB-89E3-9524938E5446}" destId="{E5742E13-86F3-46D4-BA65-BAD799FBAE49}" srcOrd="0" destOrd="0" presId="urn:microsoft.com/office/officeart/2005/8/layout/hierarchy3"/>
    <dgm:cxn modelId="{EFC97251-477D-4BA4-A265-AE5397CD1976}" srcId="{3197A911-5CE7-4408-B12C-6315704AE329}" destId="{AB9FCA0A-D3D9-4545-A6EC-B756BB32EDB0}" srcOrd="0" destOrd="0" parTransId="{98EF0A03-74FE-46DC-8740-41F1067091A9}" sibTransId="{829F64B9-14A5-4318-8DBD-379EB0DC8A5F}"/>
    <dgm:cxn modelId="{10A07B51-8FB1-4ECE-A78F-1EC7ABCAD132}" type="presOf" srcId="{D6D9D66D-FE4D-447D-AC79-8BCBE17A3FB3}" destId="{F0F03BB9-F401-4A8E-B0A5-52EEE4410603}" srcOrd="0" destOrd="0" presId="urn:microsoft.com/office/officeart/2005/8/layout/hierarchy3"/>
    <dgm:cxn modelId="{30F03075-7C2D-454F-91C6-ED2DF6AC5F88}" srcId="{1FC47383-1E84-4ADB-89E3-9524938E5446}" destId="{3197A911-5CE7-4408-B12C-6315704AE329}" srcOrd="0" destOrd="0" parTransId="{E74F2BD6-BCA2-41EC-B0B7-FA3291688504}" sibTransId="{321F9F43-4AED-452A-9704-E7FCF8166608}"/>
    <dgm:cxn modelId="{CBF35579-2EA7-421B-B8EE-D7140A18773D}" type="presOf" srcId="{62DC6639-3D7F-4DCF-BA30-639948574E25}" destId="{B48974DA-8A0C-442B-8BD1-AB90AE5363EA}" srcOrd="0" destOrd="0" presId="urn:microsoft.com/office/officeart/2005/8/layout/hierarchy3"/>
    <dgm:cxn modelId="{DDA9FD7A-22A5-47BD-BA52-3F36437C588A}" type="presOf" srcId="{3197A911-5CE7-4408-B12C-6315704AE329}" destId="{05079F15-9F4A-414A-A366-B3112C0337B6}" srcOrd="1" destOrd="0" presId="urn:microsoft.com/office/officeart/2005/8/layout/hierarchy3"/>
    <dgm:cxn modelId="{ADF08BA2-EAC6-4DF7-A0EA-A6D23245EB9C}" srcId="{3197A911-5CE7-4408-B12C-6315704AE329}" destId="{D6D9D66D-FE4D-447D-AC79-8BCBE17A3FB3}" srcOrd="1" destOrd="0" parTransId="{62DC6639-3D7F-4DCF-BA30-639948574E25}" sibTransId="{619BB3F4-5A29-4070-A08E-8BA7466F4288}"/>
    <dgm:cxn modelId="{4150D0DE-B1CF-4BB6-911D-E571D47263B4}" type="presOf" srcId="{3197A911-5CE7-4408-B12C-6315704AE329}" destId="{99932ECD-6D5B-49CF-B35E-93B25A440CC0}" srcOrd="0" destOrd="0" presId="urn:microsoft.com/office/officeart/2005/8/layout/hierarchy3"/>
    <dgm:cxn modelId="{87D65621-8546-4453-8273-EC524FF5A8A9}" type="presParOf" srcId="{E5742E13-86F3-46D4-BA65-BAD799FBAE49}" destId="{EDF94096-2988-4064-B3CD-33FDE71906A6}" srcOrd="0" destOrd="0" presId="urn:microsoft.com/office/officeart/2005/8/layout/hierarchy3"/>
    <dgm:cxn modelId="{5B8EC8A4-095A-46FC-B4AF-6029FC302DAA}" type="presParOf" srcId="{EDF94096-2988-4064-B3CD-33FDE71906A6}" destId="{4454D6CF-122B-48D2-90B1-455B5F5E2A8F}" srcOrd="0" destOrd="0" presId="urn:microsoft.com/office/officeart/2005/8/layout/hierarchy3"/>
    <dgm:cxn modelId="{AE401464-972E-496D-AA0F-AAB4B9363B65}" type="presParOf" srcId="{4454D6CF-122B-48D2-90B1-455B5F5E2A8F}" destId="{99932ECD-6D5B-49CF-B35E-93B25A440CC0}" srcOrd="0" destOrd="0" presId="urn:microsoft.com/office/officeart/2005/8/layout/hierarchy3"/>
    <dgm:cxn modelId="{C184F712-DE18-4259-8217-66175CC3431D}" type="presParOf" srcId="{4454D6CF-122B-48D2-90B1-455B5F5E2A8F}" destId="{05079F15-9F4A-414A-A366-B3112C0337B6}" srcOrd="1" destOrd="0" presId="urn:microsoft.com/office/officeart/2005/8/layout/hierarchy3"/>
    <dgm:cxn modelId="{3EA64069-CAA1-412E-AF86-CE4613146F46}" type="presParOf" srcId="{EDF94096-2988-4064-B3CD-33FDE71906A6}" destId="{75345AC9-6628-451D-BA54-4CC403D0ED50}" srcOrd="1" destOrd="0" presId="urn:microsoft.com/office/officeart/2005/8/layout/hierarchy3"/>
    <dgm:cxn modelId="{B5AF2AAA-AF47-4773-8B42-BE9D9A12E522}" type="presParOf" srcId="{75345AC9-6628-451D-BA54-4CC403D0ED50}" destId="{F090310B-5A5B-43EC-9323-C1510A1388F3}" srcOrd="0" destOrd="0" presId="urn:microsoft.com/office/officeart/2005/8/layout/hierarchy3"/>
    <dgm:cxn modelId="{5938C312-7992-47AC-A347-33B503E2F214}" type="presParOf" srcId="{75345AC9-6628-451D-BA54-4CC403D0ED50}" destId="{83B528A8-A3C7-40E9-8930-D95A8728ED97}" srcOrd="1" destOrd="0" presId="urn:microsoft.com/office/officeart/2005/8/layout/hierarchy3"/>
    <dgm:cxn modelId="{6E61BE09-6189-422D-85F2-FC0CB4EB0E62}" type="presParOf" srcId="{75345AC9-6628-451D-BA54-4CC403D0ED50}" destId="{B48974DA-8A0C-442B-8BD1-AB90AE5363EA}" srcOrd="2" destOrd="0" presId="urn:microsoft.com/office/officeart/2005/8/layout/hierarchy3"/>
    <dgm:cxn modelId="{3E7CA5F2-F61D-4911-8BAD-5E563FE6AAB7}" type="presParOf" srcId="{75345AC9-6628-451D-BA54-4CC403D0ED50}" destId="{F0F03BB9-F401-4A8E-B0A5-52EEE4410603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FC47383-1E84-4ADB-89E3-9524938E5446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3197A911-5CE7-4408-B12C-6315704AE329}">
      <dgm:prSet phldrT="[Tekst]" custT="1"/>
      <dgm:spPr>
        <a:solidFill>
          <a:schemeClr val="accent5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hr-HR" sz="1600" dirty="0">
              <a:solidFill>
                <a:schemeClr val="tx1"/>
              </a:solidFill>
            </a:rPr>
            <a:t>Ublaženje troška zelene tranzicije</a:t>
          </a:r>
          <a:endParaRPr lang="hr-HR" sz="1600" b="1" dirty="0">
            <a:solidFill>
              <a:schemeClr val="tx1"/>
            </a:solidFill>
          </a:endParaRPr>
        </a:p>
      </dgm:t>
    </dgm:pt>
    <dgm:pt modelId="{E74F2BD6-BCA2-41EC-B0B7-FA3291688504}" type="parTrans" cxnId="{30F03075-7C2D-454F-91C6-ED2DF6AC5F88}">
      <dgm:prSet/>
      <dgm:spPr/>
      <dgm:t>
        <a:bodyPr/>
        <a:lstStyle/>
        <a:p>
          <a:endParaRPr lang="hr-HR"/>
        </a:p>
      </dgm:t>
    </dgm:pt>
    <dgm:pt modelId="{321F9F43-4AED-452A-9704-E7FCF8166608}" type="sibTrans" cxnId="{30F03075-7C2D-454F-91C6-ED2DF6AC5F88}">
      <dgm:prSet/>
      <dgm:spPr/>
      <dgm:t>
        <a:bodyPr/>
        <a:lstStyle/>
        <a:p>
          <a:endParaRPr lang="hr-HR"/>
        </a:p>
      </dgm:t>
    </dgm:pt>
    <dgm:pt modelId="{AB9FCA0A-D3D9-4545-A6EC-B756BB32EDB0}">
      <dgm:prSet phldrT="[Tekst]" custT="1"/>
      <dgm:spPr>
        <a:solidFill>
          <a:schemeClr val="accent5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hr-HR" sz="1400" dirty="0" err="1"/>
            <a:t>Voucheri</a:t>
          </a:r>
          <a:r>
            <a:rPr lang="hr-HR" sz="1400" dirty="0"/>
            <a:t> za plin, loživo ulje, kruta goriva i motorna goriva</a:t>
          </a:r>
        </a:p>
      </dgm:t>
    </dgm:pt>
    <dgm:pt modelId="{98EF0A03-74FE-46DC-8740-41F1067091A9}" type="parTrans" cxnId="{EFC97251-477D-4BA4-A265-AE5397CD1976}">
      <dgm:prSet/>
      <dgm:spPr>
        <a:ln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endParaRPr lang="hr-HR"/>
        </a:p>
      </dgm:t>
    </dgm:pt>
    <dgm:pt modelId="{829F64B9-14A5-4318-8DBD-379EB0DC8A5F}" type="sibTrans" cxnId="{EFC97251-477D-4BA4-A265-AE5397CD1976}">
      <dgm:prSet/>
      <dgm:spPr/>
      <dgm:t>
        <a:bodyPr/>
        <a:lstStyle/>
        <a:p>
          <a:endParaRPr lang="hr-HR"/>
        </a:p>
      </dgm:t>
    </dgm:pt>
    <dgm:pt modelId="{E5742E13-86F3-46D4-BA65-BAD799FBAE49}" type="pres">
      <dgm:prSet presAssocID="{1FC47383-1E84-4ADB-89E3-9524938E544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DF94096-2988-4064-B3CD-33FDE71906A6}" type="pres">
      <dgm:prSet presAssocID="{3197A911-5CE7-4408-B12C-6315704AE329}" presName="root" presStyleCnt="0"/>
      <dgm:spPr/>
    </dgm:pt>
    <dgm:pt modelId="{4454D6CF-122B-48D2-90B1-455B5F5E2A8F}" type="pres">
      <dgm:prSet presAssocID="{3197A911-5CE7-4408-B12C-6315704AE329}" presName="rootComposite" presStyleCnt="0"/>
      <dgm:spPr/>
    </dgm:pt>
    <dgm:pt modelId="{99932ECD-6D5B-49CF-B35E-93B25A440CC0}" type="pres">
      <dgm:prSet presAssocID="{3197A911-5CE7-4408-B12C-6315704AE329}" presName="rootText" presStyleLbl="node1" presStyleIdx="0" presStyleCnt="1" custScaleX="191402" custScaleY="125612" custLinFactY="-20628" custLinFactNeighborX="6233" custLinFactNeighborY="-100000"/>
      <dgm:spPr/>
    </dgm:pt>
    <dgm:pt modelId="{05079F15-9F4A-414A-A366-B3112C0337B6}" type="pres">
      <dgm:prSet presAssocID="{3197A911-5CE7-4408-B12C-6315704AE329}" presName="rootConnector" presStyleLbl="node1" presStyleIdx="0" presStyleCnt="1"/>
      <dgm:spPr/>
    </dgm:pt>
    <dgm:pt modelId="{75345AC9-6628-451D-BA54-4CC403D0ED50}" type="pres">
      <dgm:prSet presAssocID="{3197A911-5CE7-4408-B12C-6315704AE329}" presName="childShape" presStyleCnt="0"/>
      <dgm:spPr/>
    </dgm:pt>
    <dgm:pt modelId="{F090310B-5A5B-43EC-9323-C1510A1388F3}" type="pres">
      <dgm:prSet presAssocID="{98EF0A03-74FE-46DC-8740-41F1067091A9}" presName="Name13" presStyleLbl="parChTrans1D2" presStyleIdx="0" presStyleCnt="1"/>
      <dgm:spPr/>
    </dgm:pt>
    <dgm:pt modelId="{83B528A8-A3C7-40E9-8930-D95A8728ED97}" type="pres">
      <dgm:prSet presAssocID="{AB9FCA0A-D3D9-4545-A6EC-B756BB32EDB0}" presName="childText" presStyleLbl="bgAcc1" presStyleIdx="0" presStyleCnt="1" custScaleX="271639" custScaleY="100756" custLinFactNeighborX="56" custLinFactNeighborY="-48991">
        <dgm:presLayoutVars>
          <dgm:bulletEnabled val="1"/>
        </dgm:presLayoutVars>
      </dgm:prSet>
      <dgm:spPr/>
    </dgm:pt>
  </dgm:ptLst>
  <dgm:cxnLst>
    <dgm:cxn modelId="{C2E6C01E-64AA-403B-A3C5-F3B92D3E53BF}" type="presOf" srcId="{AB9FCA0A-D3D9-4545-A6EC-B756BB32EDB0}" destId="{83B528A8-A3C7-40E9-8930-D95A8728ED97}" srcOrd="0" destOrd="0" presId="urn:microsoft.com/office/officeart/2005/8/layout/hierarchy3"/>
    <dgm:cxn modelId="{F0512561-50D6-4792-A1A8-DFEC3068601B}" type="presOf" srcId="{98EF0A03-74FE-46DC-8740-41F1067091A9}" destId="{F090310B-5A5B-43EC-9323-C1510A1388F3}" srcOrd="0" destOrd="0" presId="urn:microsoft.com/office/officeart/2005/8/layout/hierarchy3"/>
    <dgm:cxn modelId="{4D0DBC69-6640-4F17-B940-63C8E9E4508B}" type="presOf" srcId="{1FC47383-1E84-4ADB-89E3-9524938E5446}" destId="{E5742E13-86F3-46D4-BA65-BAD799FBAE49}" srcOrd="0" destOrd="0" presId="urn:microsoft.com/office/officeart/2005/8/layout/hierarchy3"/>
    <dgm:cxn modelId="{EFC97251-477D-4BA4-A265-AE5397CD1976}" srcId="{3197A911-5CE7-4408-B12C-6315704AE329}" destId="{AB9FCA0A-D3D9-4545-A6EC-B756BB32EDB0}" srcOrd="0" destOrd="0" parTransId="{98EF0A03-74FE-46DC-8740-41F1067091A9}" sibTransId="{829F64B9-14A5-4318-8DBD-379EB0DC8A5F}"/>
    <dgm:cxn modelId="{30F03075-7C2D-454F-91C6-ED2DF6AC5F88}" srcId="{1FC47383-1E84-4ADB-89E3-9524938E5446}" destId="{3197A911-5CE7-4408-B12C-6315704AE329}" srcOrd="0" destOrd="0" parTransId="{E74F2BD6-BCA2-41EC-B0B7-FA3291688504}" sibTransId="{321F9F43-4AED-452A-9704-E7FCF8166608}"/>
    <dgm:cxn modelId="{DDA9FD7A-22A5-47BD-BA52-3F36437C588A}" type="presOf" srcId="{3197A911-5CE7-4408-B12C-6315704AE329}" destId="{05079F15-9F4A-414A-A366-B3112C0337B6}" srcOrd="1" destOrd="0" presId="urn:microsoft.com/office/officeart/2005/8/layout/hierarchy3"/>
    <dgm:cxn modelId="{4150D0DE-B1CF-4BB6-911D-E571D47263B4}" type="presOf" srcId="{3197A911-5CE7-4408-B12C-6315704AE329}" destId="{99932ECD-6D5B-49CF-B35E-93B25A440CC0}" srcOrd="0" destOrd="0" presId="urn:microsoft.com/office/officeart/2005/8/layout/hierarchy3"/>
    <dgm:cxn modelId="{87D65621-8546-4453-8273-EC524FF5A8A9}" type="presParOf" srcId="{E5742E13-86F3-46D4-BA65-BAD799FBAE49}" destId="{EDF94096-2988-4064-B3CD-33FDE71906A6}" srcOrd="0" destOrd="0" presId="urn:microsoft.com/office/officeart/2005/8/layout/hierarchy3"/>
    <dgm:cxn modelId="{5B8EC8A4-095A-46FC-B4AF-6029FC302DAA}" type="presParOf" srcId="{EDF94096-2988-4064-B3CD-33FDE71906A6}" destId="{4454D6CF-122B-48D2-90B1-455B5F5E2A8F}" srcOrd="0" destOrd="0" presId="urn:microsoft.com/office/officeart/2005/8/layout/hierarchy3"/>
    <dgm:cxn modelId="{AE401464-972E-496D-AA0F-AAB4B9363B65}" type="presParOf" srcId="{4454D6CF-122B-48D2-90B1-455B5F5E2A8F}" destId="{99932ECD-6D5B-49CF-B35E-93B25A440CC0}" srcOrd="0" destOrd="0" presId="urn:microsoft.com/office/officeart/2005/8/layout/hierarchy3"/>
    <dgm:cxn modelId="{C184F712-DE18-4259-8217-66175CC3431D}" type="presParOf" srcId="{4454D6CF-122B-48D2-90B1-455B5F5E2A8F}" destId="{05079F15-9F4A-414A-A366-B3112C0337B6}" srcOrd="1" destOrd="0" presId="urn:microsoft.com/office/officeart/2005/8/layout/hierarchy3"/>
    <dgm:cxn modelId="{3EA64069-CAA1-412E-AF86-CE4613146F46}" type="presParOf" srcId="{EDF94096-2988-4064-B3CD-33FDE71906A6}" destId="{75345AC9-6628-451D-BA54-4CC403D0ED50}" srcOrd="1" destOrd="0" presId="urn:microsoft.com/office/officeart/2005/8/layout/hierarchy3"/>
    <dgm:cxn modelId="{B5AF2AAA-AF47-4773-8B42-BE9D9A12E522}" type="presParOf" srcId="{75345AC9-6628-451D-BA54-4CC403D0ED50}" destId="{F090310B-5A5B-43EC-9323-C1510A1388F3}" srcOrd="0" destOrd="0" presId="urn:microsoft.com/office/officeart/2005/8/layout/hierarchy3"/>
    <dgm:cxn modelId="{5938C312-7992-47AC-A347-33B503E2F214}" type="presParOf" srcId="{75345AC9-6628-451D-BA54-4CC403D0ED50}" destId="{83B528A8-A3C7-40E9-8930-D95A8728ED97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FC47383-1E84-4ADB-89E3-9524938E5446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3197A911-5CE7-4408-B12C-6315704AE329}">
      <dgm:prSet phldrT="[Tekst]" custT="1"/>
      <dgm:spPr>
        <a:solidFill>
          <a:schemeClr val="accent5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hr-HR" sz="1600" dirty="0">
              <a:solidFill>
                <a:schemeClr val="tx1"/>
              </a:solidFill>
            </a:rPr>
            <a:t>Podizanje svijesti ranjivih građana o koristima zelene tranzicije i mogućnostima financiranja</a:t>
          </a:r>
          <a:endParaRPr lang="hr-HR" sz="1600" b="1" dirty="0">
            <a:solidFill>
              <a:schemeClr val="tx1"/>
            </a:solidFill>
          </a:endParaRPr>
        </a:p>
      </dgm:t>
    </dgm:pt>
    <dgm:pt modelId="{E74F2BD6-BCA2-41EC-B0B7-FA3291688504}" type="parTrans" cxnId="{30F03075-7C2D-454F-91C6-ED2DF6AC5F88}">
      <dgm:prSet/>
      <dgm:spPr/>
      <dgm:t>
        <a:bodyPr/>
        <a:lstStyle/>
        <a:p>
          <a:endParaRPr lang="hr-HR"/>
        </a:p>
      </dgm:t>
    </dgm:pt>
    <dgm:pt modelId="{321F9F43-4AED-452A-9704-E7FCF8166608}" type="sibTrans" cxnId="{30F03075-7C2D-454F-91C6-ED2DF6AC5F88}">
      <dgm:prSet/>
      <dgm:spPr/>
      <dgm:t>
        <a:bodyPr/>
        <a:lstStyle/>
        <a:p>
          <a:endParaRPr lang="hr-HR"/>
        </a:p>
      </dgm:t>
    </dgm:pt>
    <dgm:pt modelId="{AB9FCA0A-D3D9-4545-A6EC-B756BB32EDB0}">
      <dgm:prSet phldrT="[Tekst]" custT="1"/>
      <dgm:spPr>
        <a:solidFill>
          <a:schemeClr val="accent5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hr-HR" sz="1400" dirty="0"/>
            <a:t>Upozoravanjem na mjere za uštedu energije, posljedično i troškova</a:t>
          </a:r>
        </a:p>
      </dgm:t>
    </dgm:pt>
    <dgm:pt modelId="{98EF0A03-74FE-46DC-8740-41F1067091A9}" type="parTrans" cxnId="{EFC97251-477D-4BA4-A265-AE5397CD1976}">
      <dgm:prSet/>
      <dgm:spPr>
        <a:ln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endParaRPr lang="hr-HR"/>
        </a:p>
      </dgm:t>
    </dgm:pt>
    <dgm:pt modelId="{829F64B9-14A5-4318-8DBD-379EB0DC8A5F}" type="sibTrans" cxnId="{EFC97251-477D-4BA4-A265-AE5397CD1976}">
      <dgm:prSet/>
      <dgm:spPr/>
      <dgm:t>
        <a:bodyPr/>
        <a:lstStyle/>
        <a:p>
          <a:endParaRPr lang="hr-HR"/>
        </a:p>
      </dgm:t>
    </dgm:pt>
    <dgm:pt modelId="{613039D5-7048-4D75-9F26-42676EA88A7B}">
      <dgm:prSet phldrT="[Tekst]" custT="1"/>
      <dgm:spPr>
        <a:solidFill>
          <a:schemeClr val="accent5">
            <a:lumMod val="40000"/>
            <a:lumOff val="60000"/>
          </a:schemeClr>
        </a:solidFill>
        <a:ln>
          <a:noFill/>
        </a:ln>
      </dgm:spPr>
      <dgm:t>
        <a:bodyPr/>
        <a:lstStyle/>
        <a:p>
          <a:pPr>
            <a:buNone/>
          </a:pPr>
          <a:r>
            <a:rPr lang="hr-HR" sz="1400" dirty="0"/>
            <a:t>Poticanjem većeg prihvaćanja klimatski neutralnih inicijativa </a:t>
          </a:r>
        </a:p>
      </dgm:t>
    </dgm:pt>
    <dgm:pt modelId="{503BA613-F334-4898-B704-364B6246D989}" type="parTrans" cxnId="{9FAF9274-0C2C-44E5-84E1-3E6494D07D78}">
      <dgm:prSet/>
      <dgm:spPr/>
      <dgm:t>
        <a:bodyPr/>
        <a:lstStyle/>
        <a:p>
          <a:endParaRPr lang="hr-HR"/>
        </a:p>
      </dgm:t>
    </dgm:pt>
    <dgm:pt modelId="{326FC390-2543-4D90-95AE-5A1667BF27E3}" type="sibTrans" cxnId="{9FAF9274-0C2C-44E5-84E1-3E6494D07D78}">
      <dgm:prSet/>
      <dgm:spPr/>
      <dgm:t>
        <a:bodyPr/>
        <a:lstStyle/>
        <a:p>
          <a:endParaRPr lang="hr-HR"/>
        </a:p>
      </dgm:t>
    </dgm:pt>
    <dgm:pt modelId="{6D214BE0-28F8-4FC9-9A57-88F6532C528F}">
      <dgm:prSet phldrT="[Tekst]" custT="1"/>
      <dgm:spPr>
        <a:solidFill>
          <a:schemeClr val="accent5">
            <a:lumMod val="40000"/>
            <a:lumOff val="60000"/>
          </a:schemeClr>
        </a:solidFill>
        <a:ln>
          <a:noFill/>
        </a:ln>
      </dgm:spPr>
      <dgm:t>
        <a:bodyPr/>
        <a:lstStyle/>
        <a:p>
          <a:pPr>
            <a:buNone/>
          </a:pPr>
          <a:r>
            <a:rPr lang="hr-HR" sz="1400" dirty="0"/>
            <a:t>Jačanjem razumijevanja javnosti o mogućnostima financiranja i korištenju usluga</a:t>
          </a:r>
        </a:p>
      </dgm:t>
    </dgm:pt>
    <dgm:pt modelId="{820CC1C3-769B-4E30-9E27-A9DE0476FBD0}" type="parTrans" cxnId="{13327077-3D17-4642-AF07-0EEFE815A856}">
      <dgm:prSet/>
      <dgm:spPr/>
      <dgm:t>
        <a:bodyPr/>
        <a:lstStyle/>
        <a:p>
          <a:endParaRPr lang="hr-HR"/>
        </a:p>
      </dgm:t>
    </dgm:pt>
    <dgm:pt modelId="{F473AAE0-004E-4F35-AB58-4BFD04CEC6AB}" type="sibTrans" cxnId="{13327077-3D17-4642-AF07-0EEFE815A856}">
      <dgm:prSet/>
      <dgm:spPr/>
      <dgm:t>
        <a:bodyPr/>
        <a:lstStyle/>
        <a:p>
          <a:endParaRPr lang="hr-HR"/>
        </a:p>
      </dgm:t>
    </dgm:pt>
    <dgm:pt modelId="{4C42064B-6C7C-4C63-B191-A5E69E2105F0}">
      <dgm:prSet phldrT="[Tekst]" custT="1"/>
      <dgm:spPr>
        <a:solidFill>
          <a:schemeClr val="accent5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hr-HR" sz="1400" dirty="0"/>
            <a:t>Povećanjem energetske pismenost i znanja o potrošnji energije</a:t>
          </a:r>
        </a:p>
      </dgm:t>
    </dgm:pt>
    <dgm:pt modelId="{C906C38C-34BD-4350-AA09-F5DB39B38AA8}" type="parTrans" cxnId="{09CD2DFF-E6BF-4F99-9680-58124CDC9379}">
      <dgm:prSet/>
      <dgm:spPr/>
      <dgm:t>
        <a:bodyPr/>
        <a:lstStyle/>
        <a:p>
          <a:endParaRPr lang="hr-HR"/>
        </a:p>
      </dgm:t>
    </dgm:pt>
    <dgm:pt modelId="{06B164E9-4954-4834-A3FD-EF9C6305AB1E}" type="sibTrans" cxnId="{09CD2DFF-E6BF-4F99-9680-58124CDC9379}">
      <dgm:prSet/>
      <dgm:spPr/>
      <dgm:t>
        <a:bodyPr/>
        <a:lstStyle/>
        <a:p>
          <a:endParaRPr lang="hr-HR"/>
        </a:p>
      </dgm:t>
    </dgm:pt>
    <dgm:pt modelId="{E5742E13-86F3-46D4-BA65-BAD799FBAE49}" type="pres">
      <dgm:prSet presAssocID="{1FC47383-1E84-4ADB-89E3-9524938E544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DF94096-2988-4064-B3CD-33FDE71906A6}" type="pres">
      <dgm:prSet presAssocID="{3197A911-5CE7-4408-B12C-6315704AE329}" presName="root" presStyleCnt="0"/>
      <dgm:spPr/>
    </dgm:pt>
    <dgm:pt modelId="{4454D6CF-122B-48D2-90B1-455B5F5E2A8F}" type="pres">
      <dgm:prSet presAssocID="{3197A911-5CE7-4408-B12C-6315704AE329}" presName="rootComposite" presStyleCnt="0"/>
      <dgm:spPr/>
    </dgm:pt>
    <dgm:pt modelId="{99932ECD-6D5B-49CF-B35E-93B25A440CC0}" type="pres">
      <dgm:prSet presAssocID="{3197A911-5CE7-4408-B12C-6315704AE329}" presName="rootText" presStyleLbl="node1" presStyleIdx="0" presStyleCnt="1" custScaleX="254453" custScaleY="125612" custLinFactY="-20628" custLinFactNeighborX="6233" custLinFactNeighborY="-100000"/>
      <dgm:spPr/>
    </dgm:pt>
    <dgm:pt modelId="{05079F15-9F4A-414A-A366-B3112C0337B6}" type="pres">
      <dgm:prSet presAssocID="{3197A911-5CE7-4408-B12C-6315704AE329}" presName="rootConnector" presStyleLbl="node1" presStyleIdx="0" presStyleCnt="1"/>
      <dgm:spPr/>
    </dgm:pt>
    <dgm:pt modelId="{75345AC9-6628-451D-BA54-4CC403D0ED50}" type="pres">
      <dgm:prSet presAssocID="{3197A911-5CE7-4408-B12C-6315704AE329}" presName="childShape" presStyleCnt="0"/>
      <dgm:spPr/>
    </dgm:pt>
    <dgm:pt modelId="{F090310B-5A5B-43EC-9323-C1510A1388F3}" type="pres">
      <dgm:prSet presAssocID="{98EF0A03-74FE-46DC-8740-41F1067091A9}" presName="Name13" presStyleLbl="parChTrans1D2" presStyleIdx="0" presStyleCnt="4"/>
      <dgm:spPr/>
    </dgm:pt>
    <dgm:pt modelId="{83B528A8-A3C7-40E9-8930-D95A8728ED97}" type="pres">
      <dgm:prSet presAssocID="{AB9FCA0A-D3D9-4545-A6EC-B756BB32EDB0}" presName="childText" presStyleLbl="bgAcc1" presStyleIdx="0" presStyleCnt="4" custScaleX="277757" custScaleY="100756" custLinFactNeighborX="2739" custLinFactNeighborY="-18555">
        <dgm:presLayoutVars>
          <dgm:bulletEnabled val="1"/>
        </dgm:presLayoutVars>
      </dgm:prSet>
      <dgm:spPr/>
    </dgm:pt>
    <dgm:pt modelId="{5CAF1A4A-657E-4C5F-AA0F-4C31318BA7A9}" type="pres">
      <dgm:prSet presAssocID="{503BA613-F334-4898-B704-364B6246D989}" presName="Name13" presStyleLbl="parChTrans1D2" presStyleIdx="1" presStyleCnt="4"/>
      <dgm:spPr/>
    </dgm:pt>
    <dgm:pt modelId="{BB30501B-B048-48CF-8806-8B888EA9127B}" type="pres">
      <dgm:prSet presAssocID="{613039D5-7048-4D75-9F26-42676EA88A7B}" presName="childText" presStyleLbl="bgAcc1" presStyleIdx="1" presStyleCnt="4" custScaleX="267238" custLinFactNeighborX="3935" custLinFactNeighborY="-18071">
        <dgm:presLayoutVars>
          <dgm:bulletEnabled val="1"/>
        </dgm:presLayoutVars>
      </dgm:prSet>
      <dgm:spPr/>
    </dgm:pt>
    <dgm:pt modelId="{ED7038B2-692D-4F54-AE5F-C8466F9F502E}" type="pres">
      <dgm:prSet presAssocID="{C906C38C-34BD-4350-AA09-F5DB39B38AA8}" presName="Name13" presStyleLbl="parChTrans1D2" presStyleIdx="2" presStyleCnt="4"/>
      <dgm:spPr/>
    </dgm:pt>
    <dgm:pt modelId="{29D2732C-E8E3-42C0-BD94-E2B59E10E128}" type="pres">
      <dgm:prSet presAssocID="{4C42064B-6C7C-4C63-B191-A5E69E2105F0}" presName="childText" presStyleLbl="bgAcc1" presStyleIdx="2" presStyleCnt="4" custScaleX="267238">
        <dgm:presLayoutVars>
          <dgm:bulletEnabled val="1"/>
        </dgm:presLayoutVars>
      </dgm:prSet>
      <dgm:spPr/>
    </dgm:pt>
    <dgm:pt modelId="{146A7BF0-8D2A-4935-AEF6-F024EBC4A6CE}" type="pres">
      <dgm:prSet presAssocID="{820CC1C3-769B-4E30-9E27-A9DE0476FBD0}" presName="Name13" presStyleLbl="parChTrans1D2" presStyleIdx="3" presStyleCnt="4"/>
      <dgm:spPr/>
    </dgm:pt>
    <dgm:pt modelId="{92C3D470-31A0-4103-8623-B5D1548B5E9D}" type="pres">
      <dgm:prSet presAssocID="{6D214BE0-28F8-4FC9-9A57-88F6532C528F}" presName="childText" presStyleLbl="bgAcc1" presStyleIdx="3" presStyleCnt="4" custScaleX="257982">
        <dgm:presLayoutVars>
          <dgm:bulletEnabled val="1"/>
        </dgm:presLayoutVars>
      </dgm:prSet>
      <dgm:spPr/>
    </dgm:pt>
  </dgm:ptLst>
  <dgm:cxnLst>
    <dgm:cxn modelId="{7E687105-A091-4E7F-94EC-532F8A29DDB0}" type="presOf" srcId="{6D214BE0-28F8-4FC9-9A57-88F6532C528F}" destId="{92C3D470-31A0-4103-8623-B5D1548B5E9D}" srcOrd="0" destOrd="0" presId="urn:microsoft.com/office/officeart/2005/8/layout/hierarchy3"/>
    <dgm:cxn modelId="{C2E6C01E-64AA-403B-A3C5-F3B92D3E53BF}" type="presOf" srcId="{AB9FCA0A-D3D9-4545-A6EC-B756BB32EDB0}" destId="{83B528A8-A3C7-40E9-8930-D95A8728ED97}" srcOrd="0" destOrd="0" presId="urn:microsoft.com/office/officeart/2005/8/layout/hierarchy3"/>
    <dgm:cxn modelId="{C833E029-C208-4A8E-85CE-CF34A3C8B9BB}" type="presOf" srcId="{C906C38C-34BD-4350-AA09-F5DB39B38AA8}" destId="{ED7038B2-692D-4F54-AE5F-C8466F9F502E}" srcOrd="0" destOrd="0" presId="urn:microsoft.com/office/officeart/2005/8/layout/hierarchy3"/>
    <dgm:cxn modelId="{F0512561-50D6-4792-A1A8-DFEC3068601B}" type="presOf" srcId="{98EF0A03-74FE-46DC-8740-41F1067091A9}" destId="{F090310B-5A5B-43EC-9323-C1510A1388F3}" srcOrd="0" destOrd="0" presId="urn:microsoft.com/office/officeart/2005/8/layout/hierarchy3"/>
    <dgm:cxn modelId="{7D055F43-6930-415F-AC48-7B3A4EA5C002}" type="presOf" srcId="{820CC1C3-769B-4E30-9E27-A9DE0476FBD0}" destId="{146A7BF0-8D2A-4935-AEF6-F024EBC4A6CE}" srcOrd="0" destOrd="0" presId="urn:microsoft.com/office/officeart/2005/8/layout/hierarchy3"/>
    <dgm:cxn modelId="{4D0DBC69-6640-4F17-B940-63C8E9E4508B}" type="presOf" srcId="{1FC47383-1E84-4ADB-89E3-9524938E5446}" destId="{E5742E13-86F3-46D4-BA65-BAD799FBAE49}" srcOrd="0" destOrd="0" presId="urn:microsoft.com/office/officeart/2005/8/layout/hierarchy3"/>
    <dgm:cxn modelId="{EFC97251-477D-4BA4-A265-AE5397CD1976}" srcId="{3197A911-5CE7-4408-B12C-6315704AE329}" destId="{AB9FCA0A-D3D9-4545-A6EC-B756BB32EDB0}" srcOrd="0" destOrd="0" parTransId="{98EF0A03-74FE-46DC-8740-41F1067091A9}" sibTransId="{829F64B9-14A5-4318-8DBD-379EB0DC8A5F}"/>
    <dgm:cxn modelId="{9FAF9274-0C2C-44E5-84E1-3E6494D07D78}" srcId="{3197A911-5CE7-4408-B12C-6315704AE329}" destId="{613039D5-7048-4D75-9F26-42676EA88A7B}" srcOrd="1" destOrd="0" parTransId="{503BA613-F334-4898-B704-364B6246D989}" sibTransId="{326FC390-2543-4D90-95AE-5A1667BF27E3}"/>
    <dgm:cxn modelId="{30F03075-7C2D-454F-91C6-ED2DF6AC5F88}" srcId="{1FC47383-1E84-4ADB-89E3-9524938E5446}" destId="{3197A911-5CE7-4408-B12C-6315704AE329}" srcOrd="0" destOrd="0" parTransId="{E74F2BD6-BCA2-41EC-B0B7-FA3291688504}" sibTransId="{321F9F43-4AED-452A-9704-E7FCF8166608}"/>
    <dgm:cxn modelId="{13327077-3D17-4642-AF07-0EEFE815A856}" srcId="{3197A911-5CE7-4408-B12C-6315704AE329}" destId="{6D214BE0-28F8-4FC9-9A57-88F6532C528F}" srcOrd="3" destOrd="0" parTransId="{820CC1C3-769B-4E30-9E27-A9DE0476FBD0}" sibTransId="{F473AAE0-004E-4F35-AB58-4BFD04CEC6AB}"/>
    <dgm:cxn modelId="{DDA9FD7A-22A5-47BD-BA52-3F36437C588A}" type="presOf" srcId="{3197A911-5CE7-4408-B12C-6315704AE329}" destId="{05079F15-9F4A-414A-A366-B3112C0337B6}" srcOrd="1" destOrd="0" presId="urn:microsoft.com/office/officeart/2005/8/layout/hierarchy3"/>
    <dgm:cxn modelId="{66BD5192-714F-4DA9-9F5C-A903F962BE2D}" type="presOf" srcId="{4C42064B-6C7C-4C63-B191-A5E69E2105F0}" destId="{29D2732C-E8E3-42C0-BD94-E2B59E10E128}" srcOrd="0" destOrd="0" presId="urn:microsoft.com/office/officeart/2005/8/layout/hierarchy3"/>
    <dgm:cxn modelId="{528D45C7-AE88-4A8F-A438-E86A8A6A2125}" type="presOf" srcId="{613039D5-7048-4D75-9F26-42676EA88A7B}" destId="{BB30501B-B048-48CF-8806-8B888EA9127B}" srcOrd="0" destOrd="0" presId="urn:microsoft.com/office/officeart/2005/8/layout/hierarchy3"/>
    <dgm:cxn modelId="{E04C70D2-6EFE-4B7C-93EE-312AF1443BF1}" type="presOf" srcId="{503BA613-F334-4898-B704-364B6246D989}" destId="{5CAF1A4A-657E-4C5F-AA0F-4C31318BA7A9}" srcOrd="0" destOrd="0" presId="urn:microsoft.com/office/officeart/2005/8/layout/hierarchy3"/>
    <dgm:cxn modelId="{4150D0DE-B1CF-4BB6-911D-E571D47263B4}" type="presOf" srcId="{3197A911-5CE7-4408-B12C-6315704AE329}" destId="{99932ECD-6D5B-49CF-B35E-93B25A440CC0}" srcOrd="0" destOrd="0" presId="urn:microsoft.com/office/officeart/2005/8/layout/hierarchy3"/>
    <dgm:cxn modelId="{09CD2DFF-E6BF-4F99-9680-58124CDC9379}" srcId="{3197A911-5CE7-4408-B12C-6315704AE329}" destId="{4C42064B-6C7C-4C63-B191-A5E69E2105F0}" srcOrd="2" destOrd="0" parTransId="{C906C38C-34BD-4350-AA09-F5DB39B38AA8}" sibTransId="{06B164E9-4954-4834-A3FD-EF9C6305AB1E}"/>
    <dgm:cxn modelId="{87D65621-8546-4453-8273-EC524FF5A8A9}" type="presParOf" srcId="{E5742E13-86F3-46D4-BA65-BAD799FBAE49}" destId="{EDF94096-2988-4064-B3CD-33FDE71906A6}" srcOrd="0" destOrd="0" presId="urn:microsoft.com/office/officeart/2005/8/layout/hierarchy3"/>
    <dgm:cxn modelId="{5B8EC8A4-095A-46FC-B4AF-6029FC302DAA}" type="presParOf" srcId="{EDF94096-2988-4064-B3CD-33FDE71906A6}" destId="{4454D6CF-122B-48D2-90B1-455B5F5E2A8F}" srcOrd="0" destOrd="0" presId="urn:microsoft.com/office/officeart/2005/8/layout/hierarchy3"/>
    <dgm:cxn modelId="{AE401464-972E-496D-AA0F-AAB4B9363B65}" type="presParOf" srcId="{4454D6CF-122B-48D2-90B1-455B5F5E2A8F}" destId="{99932ECD-6D5B-49CF-B35E-93B25A440CC0}" srcOrd="0" destOrd="0" presId="urn:microsoft.com/office/officeart/2005/8/layout/hierarchy3"/>
    <dgm:cxn modelId="{C184F712-DE18-4259-8217-66175CC3431D}" type="presParOf" srcId="{4454D6CF-122B-48D2-90B1-455B5F5E2A8F}" destId="{05079F15-9F4A-414A-A366-B3112C0337B6}" srcOrd="1" destOrd="0" presId="urn:microsoft.com/office/officeart/2005/8/layout/hierarchy3"/>
    <dgm:cxn modelId="{3EA64069-CAA1-412E-AF86-CE4613146F46}" type="presParOf" srcId="{EDF94096-2988-4064-B3CD-33FDE71906A6}" destId="{75345AC9-6628-451D-BA54-4CC403D0ED50}" srcOrd="1" destOrd="0" presId="urn:microsoft.com/office/officeart/2005/8/layout/hierarchy3"/>
    <dgm:cxn modelId="{B5AF2AAA-AF47-4773-8B42-BE9D9A12E522}" type="presParOf" srcId="{75345AC9-6628-451D-BA54-4CC403D0ED50}" destId="{F090310B-5A5B-43EC-9323-C1510A1388F3}" srcOrd="0" destOrd="0" presId="urn:microsoft.com/office/officeart/2005/8/layout/hierarchy3"/>
    <dgm:cxn modelId="{5938C312-7992-47AC-A347-33B503E2F214}" type="presParOf" srcId="{75345AC9-6628-451D-BA54-4CC403D0ED50}" destId="{83B528A8-A3C7-40E9-8930-D95A8728ED97}" srcOrd="1" destOrd="0" presId="urn:microsoft.com/office/officeart/2005/8/layout/hierarchy3"/>
    <dgm:cxn modelId="{5F8D13EA-BA77-4FD8-865D-AA38BA3C3EE6}" type="presParOf" srcId="{75345AC9-6628-451D-BA54-4CC403D0ED50}" destId="{5CAF1A4A-657E-4C5F-AA0F-4C31318BA7A9}" srcOrd="2" destOrd="0" presId="urn:microsoft.com/office/officeart/2005/8/layout/hierarchy3"/>
    <dgm:cxn modelId="{200ABF4A-A77E-4617-9472-5BD41DCB414F}" type="presParOf" srcId="{75345AC9-6628-451D-BA54-4CC403D0ED50}" destId="{BB30501B-B048-48CF-8806-8B888EA9127B}" srcOrd="3" destOrd="0" presId="urn:microsoft.com/office/officeart/2005/8/layout/hierarchy3"/>
    <dgm:cxn modelId="{F748BE4A-8969-41A7-A5D1-017888901A3E}" type="presParOf" srcId="{75345AC9-6628-451D-BA54-4CC403D0ED50}" destId="{ED7038B2-692D-4F54-AE5F-C8466F9F502E}" srcOrd="4" destOrd="0" presId="urn:microsoft.com/office/officeart/2005/8/layout/hierarchy3"/>
    <dgm:cxn modelId="{FEB9AC02-2944-481D-86C7-3856C05DA5A5}" type="presParOf" srcId="{75345AC9-6628-451D-BA54-4CC403D0ED50}" destId="{29D2732C-E8E3-42C0-BD94-E2B59E10E128}" srcOrd="5" destOrd="0" presId="urn:microsoft.com/office/officeart/2005/8/layout/hierarchy3"/>
    <dgm:cxn modelId="{7879417D-841B-44F2-B139-14000FB4B8F9}" type="presParOf" srcId="{75345AC9-6628-451D-BA54-4CC403D0ED50}" destId="{146A7BF0-8D2A-4935-AEF6-F024EBC4A6CE}" srcOrd="6" destOrd="0" presId="urn:microsoft.com/office/officeart/2005/8/layout/hierarchy3"/>
    <dgm:cxn modelId="{CD9494E7-D9DB-4974-9028-3EC773A46CFA}" type="presParOf" srcId="{75345AC9-6628-451D-BA54-4CC403D0ED50}" destId="{92C3D470-31A0-4103-8623-B5D1548B5E9D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C47383-1E84-4ADB-89E3-9524938E5446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3197A911-5CE7-4408-B12C-6315704AE329}">
      <dgm:prSet phldrT="[Tekst]" custT="1"/>
      <dgm:spPr>
        <a:solidFill>
          <a:schemeClr val="accent5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hr-HR" sz="1600" b="1" dirty="0">
              <a:solidFill>
                <a:schemeClr val="tx1"/>
              </a:solidFill>
            </a:rPr>
            <a:t>Dobivanje stručnih savjeta i smjernica kako uštediti energiju, dobivanje tehničke pomoći i kako doći do financijske potpore</a:t>
          </a:r>
        </a:p>
      </dgm:t>
    </dgm:pt>
    <dgm:pt modelId="{E74F2BD6-BCA2-41EC-B0B7-FA3291688504}" type="parTrans" cxnId="{30F03075-7C2D-454F-91C6-ED2DF6AC5F88}">
      <dgm:prSet/>
      <dgm:spPr/>
      <dgm:t>
        <a:bodyPr/>
        <a:lstStyle/>
        <a:p>
          <a:endParaRPr lang="hr-HR"/>
        </a:p>
      </dgm:t>
    </dgm:pt>
    <dgm:pt modelId="{321F9F43-4AED-452A-9704-E7FCF8166608}" type="sibTrans" cxnId="{30F03075-7C2D-454F-91C6-ED2DF6AC5F88}">
      <dgm:prSet/>
      <dgm:spPr/>
      <dgm:t>
        <a:bodyPr/>
        <a:lstStyle/>
        <a:p>
          <a:endParaRPr lang="hr-HR"/>
        </a:p>
      </dgm:t>
    </dgm:pt>
    <dgm:pt modelId="{AB9FCA0A-D3D9-4545-A6EC-B756BB32EDB0}">
      <dgm:prSet phldrT="[Tekst]" custT="1"/>
      <dgm:spPr>
        <a:solidFill>
          <a:schemeClr val="accent5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hr-HR" sz="1600" dirty="0"/>
            <a:t>Osnažiti lokalne aktere (JLRS) edukacijama, radionicama</a:t>
          </a:r>
        </a:p>
      </dgm:t>
    </dgm:pt>
    <dgm:pt modelId="{98EF0A03-74FE-46DC-8740-41F1067091A9}" type="parTrans" cxnId="{EFC97251-477D-4BA4-A265-AE5397CD1976}">
      <dgm:prSet/>
      <dgm:spPr>
        <a:ln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endParaRPr lang="hr-HR"/>
        </a:p>
      </dgm:t>
    </dgm:pt>
    <dgm:pt modelId="{829F64B9-14A5-4318-8DBD-379EB0DC8A5F}" type="sibTrans" cxnId="{EFC97251-477D-4BA4-A265-AE5397CD1976}">
      <dgm:prSet/>
      <dgm:spPr/>
      <dgm:t>
        <a:bodyPr/>
        <a:lstStyle/>
        <a:p>
          <a:endParaRPr lang="hr-HR"/>
        </a:p>
      </dgm:t>
    </dgm:pt>
    <dgm:pt modelId="{D6D9D66D-FE4D-447D-AC79-8BCBE17A3FB3}">
      <dgm:prSet phldrT="[Tekst]" custT="1"/>
      <dgm:spPr>
        <a:solidFill>
          <a:schemeClr val="accent5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hr-HR" sz="1600" dirty="0"/>
            <a:t>Ojačati institucionalne kapacitete </a:t>
          </a:r>
        </a:p>
      </dgm:t>
    </dgm:pt>
    <dgm:pt modelId="{62DC6639-3D7F-4DCF-BA30-639948574E25}" type="parTrans" cxnId="{ADF08BA2-EAC6-4DF7-A0EA-A6D23245EB9C}">
      <dgm:prSet/>
      <dgm:spPr>
        <a:ln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endParaRPr lang="hr-HR"/>
        </a:p>
      </dgm:t>
    </dgm:pt>
    <dgm:pt modelId="{619BB3F4-5A29-4070-A08E-8BA7466F4288}" type="sibTrans" cxnId="{ADF08BA2-EAC6-4DF7-A0EA-A6D23245EB9C}">
      <dgm:prSet/>
      <dgm:spPr/>
      <dgm:t>
        <a:bodyPr/>
        <a:lstStyle/>
        <a:p>
          <a:endParaRPr lang="hr-HR"/>
        </a:p>
      </dgm:t>
    </dgm:pt>
    <dgm:pt modelId="{E5742E13-86F3-46D4-BA65-BAD799FBAE49}" type="pres">
      <dgm:prSet presAssocID="{1FC47383-1E84-4ADB-89E3-9524938E544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DF94096-2988-4064-B3CD-33FDE71906A6}" type="pres">
      <dgm:prSet presAssocID="{3197A911-5CE7-4408-B12C-6315704AE329}" presName="root" presStyleCnt="0"/>
      <dgm:spPr/>
    </dgm:pt>
    <dgm:pt modelId="{4454D6CF-122B-48D2-90B1-455B5F5E2A8F}" type="pres">
      <dgm:prSet presAssocID="{3197A911-5CE7-4408-B12C-6315704AE329}" presName="rootComposite" presStyleCnt="0"/>
      <dgm:spPr/>
    </dgm:pt>
    <dgm:pt modelId="{99932ECD-6D5B-49CF-B35E-93B25A440CC0}" type="pres">
      <dgm:prSet presAssocID="{3197A911-5CE7-4408-B12C-6315704AE329}" presName="rootText" presStyleLbl="node1" presStyleIdx="0" presStyleCnt="1" custScaleX="119074"/>
      <dgm:spPr/>
    </dgm:pt>
    <dgm:pt modelId="{05079F15-9F4A-414A-A366-B3112C0337B6}" type="pres">
      <dgm:prSet presAssocID="{3197A911-5CE7-4408-B12C-6315704AE329}" presName="rootConnector" presStyleLbl="node1" presStyleIdx="0" presStyleCnt="1"/>
      <dgm:spPr/>
    </dgm:pt>
    <dgm:pt modelId="{75345AC9-6628-451D-BA54-4CC403D0ED50}" type="pres">
      <dgm:prSet presAssocID="{3197A911-5CE7-4408-B12C-6315704AE329}" presName="childShape" presStyleCnt="0"/>
      <dgm:spPr/>
    </dgm:pt>
    <dgm:pt modelId="{F090310B-5A5B-43EC-9323-C1510A1388F3}" type="pres">
      <dgm:prSet presAssocID="{98EF0A03-74FE-46DC-8740-41F1067091A9}" presName="Name13" presStyleLbl="parChTrans1D2" presStyleIdx="0" presStyleCnt="2"/>
      <dgm:spPr/>
    </dgm:pt>
    <dgm:pt modelId="{83B528A8-A3C7-40E9-8930-D95A8728ED97}" type="pres">
      <dgm:prSet presAssocID="{AB9FCA0A-D3D9-4545-A6EC-B756BB32EDB0}" presName="childText" presStyleLbl="bgAcc1" presStyleIdx="0" presStyleCnt="2" custScaleY="75744">
        <dgm:presLayoutVars>
          <dgm:bulletEnabled val="1"/>
        </dgm:presLayoutVars>
      </dgm:prSet>
      <dgm:spPr/>
    </dgm:pt>
    <dgm:pt modelId="{B48974DA-8A0C-442B-8BD1-AB90AE5363EA}" type="pres">
      <dgm:prSet presAssocID="{62DC6639-3D7F-4DCF-BA30-639948574E25}" presName="Name13" presStyleLbl="parChTrans1D2" presStyleIdx="1" presStyleCnt="2"/>
      <dgm:spPr/>
    </dgm:pt>
    <dgm:pt modelId="{F0F03BB9-F401-4A8E-B0A5-52EEE4410603}" type="pres">
      <dgm:prSet presAssocID="{D6D9D66D-FE4D-447D-AC79-8BCBE17A3FB3}" presName="childText" presStyleLbl="bgAcc1" presStyleIdx="1" presStyleCnt="2" custScaleY="63254">
        <dgm:presLayoutVars>
          <dgm:bulletEnabled val="1"/>
        </dgm:presLayoutVars>
      </dgm:prSet>
      <dgm:spPr/>
    </dgm:pt>
  </dgm:ptLst>
  <dgm:cxnLst>
    <dgm:cxn modelId="{C2E6C01E-64AA-403B-A3C5-F3B92D3E53BF}" type="presOf" srcId="{AB9FCA0A-D3D9-4545-A6EC-B756BB32EDB0}" destId="{83B528A8-A3C7-40E9-8930-D95A8728ED97}" srcOrd="0" destOrd="0" presId="urn:microsoft.com/office/officeart/2005/8/layout/hierarchy3"/>
    <dgm:cxn modelId="{F0512561-50D6-4792-A1A8-DFEC3068601B}" type="presOf" srcId="{98EF0A03-74FE-46DC-8740-41F1067091A9}" destId="{F090310B-5A5B-43EC-9323-C1510A1388F3}" srcOrd="0" destOrd="0" presId="urn:microsoft.com/office/officeart/2005/8/layout/hierarchy3"/>
    <dgm:cxn modelId="{4D0DBC69-6640-4F17-B940-63C8E9E4508B}" type="presOf" srcId="{1FC47383-1E84-4ADB-89E3-9524938E5446}" destId="{E5742E13-86F3-46D4-BA65-BAD799FBAE49}" srcOrd="0" destOrd="0" presId="urn:microsoft.com/office/officeart/2005/8/layout/hierarchy3"/>
    <dgm:cxn modelId="{EFC97251-477D-4BA4-A265-AE5397CD1976}" srcId="{3197A911-5CE7-4408-B12C-6315704AE329}" destId="{AB9FCA0A-D3D9-4545-A6EC-B756BB32EDB0}" srcOrd="0" destOrd="0" parTransId="{98EF0A03-74FE-46DC-8740-41F1067091A9}" sibTransId="{829F64B9-14A5-4318-8DBD-379EB0DC8A5F}"/>
    <dgm:cxn modelId="{10A07B51-8FB1-4ECE-A78F-1EC7ABCAD132}" type="presOf" srcId="{D6D9D66D-FE4D-447D-AC79-8BCBE17A3FB3}" destId="{F0F03BB9-F401-4A8E-B0A5-52EEE4410603}" srcOrd="0" destOrd="0" presId="urn:microsoft.com/office/officeart/2005/8/layout/hierarchy3"/>
    <dgm:cxn modelId="{30F03075-7C2D-454F-91C6-ED2DF6AC5F88}" srcId="{1FC47383-1E84-4ADB-89E3-9524938E5446}" destId="{3197A911-5CE7-4408-B12C-6315704AE329}" srcOrd="0" destOrd="0" parTransId="{E74F2BD6-BCA2-41EC-B0B7-FA3291688504}" sibTransId="{321F9F43-4AED-452A-9704-E7FCF8166608}"/>
    <dgm:cxn modelId="{CBF35579-2EA7-421B-B8EE-D7140A18773D}" type="presOf" srcId="{62DC6639-3D7F-4DCF-BA30-639948574E25}" destId="{B48974DA-8A0C-442B-8BD1-AB90AE5363EA}" srcOrd="0" destOrd="0" presId="urn:microsoft.com/office/officeart/2005/8/layout/hierarchy3"/>
    <dgm:cxn modelId="{DDA9FD7A-22A5-47BD-BA52-3F36437C588A}" type="presOf" srcId="{3197A911-5CE7-4408-B12C-6315704AE329}" destId="{05079F15-9F4A-414A-A366-B3112C0337B6}" srcOrd="1" destOrd="0" presId="urn:microsoft.com/office/officeart/2005/8/layout/hierarchy3"/>
    <dgm:cxn modelId="{ADF08BA2-EAC6-4DF7-A0EA-A6D23245EB9C}" srcId="{3197A911-5CE7-4408-B12C-6315704AE329}" destId="{D6D9D66D-FE4D-447D-AC79-8BCBE17A3FB3}" srcOrd="1" destOrd="0" parTransId="{62DC6639-3D7F-4DCF-BA30-639948574E25}" sibTransId="{619BB3F4-5A29-4070-A08E-8BA7466F4288}"/>
    <dgm:cxn modelId="{4150D0DE-B1CF-4BB6-911D-E571D47263B4}" type="presOf" srcId="{3197A911-5CE7-4408-B12C-6315704AE329}" destId="{99932ECD-6D5B-49CF-B35E-93B25A440CC0}" srcOrd="0" destOrd="0" presId="urn:microsoft.com/office/officeart/2005/8/layout/hierarchy3"/>
    <dgm:cxn modelId="{87D65621-8546-4453-8273-EC524FF5A8A9}" type="presParOf" srcId="{E5742E13-86F3-46D4-BA65-BAD799FBAE49}" destId="{EDF94096-2988-4064-B3CD-33FDE71906A6}" srcOrd="0" destOrd="0" presId="urn:microsoft.com/office/officeart/2005/8/layout/hierarchy3"/>
    <dgm:cxn modelId="{5B8EC8A4-095A-46FC-B4AF-6029FC302DAA}" type="presParOf" srcId="{EDF94096-2988-4064-B3CD-33FDE71906A6}" destId="{4454D6CF-122B-48D2-90B1-455B5F5E2A8F}" srcOrd="0" destOrd="0" presId="urn:microsoft.com/office/officeart/2005/8/layout/hierarchy3"/>
    <dgm:cxn modelId="{AE401464-972E-496D-AA0F-AAB4B9363B65}" type="presParOf" srcId="{4454D6CF-122B-48D2-90B1-455B5F5E2A8F}" destId="{99932ECD-6D5B-49CF-B35E-93B25A440CC0}" srcOrd="0" destOrd="0" presId="urn:microsoft.com/office/officeart/2005/8/layout/hierarchy3"/>
    <dgm:cxn modelId="{C184F712-DE18-4259-8217-66175CC3431D}" type="presParOf" srcId="{4454D6CF-122B-48D2-90B1-455B5F5E2A8F}" destId="{05079F15-9F4A-414A-A366-B3112C0337B6}" srcOrd="1" destOrd="0" presId="urn:microsoft.com/office/officeart/2005/8/layout/hierarchy3"/>
    <dgm:cxn modelId="{3EA64069-CAA1-412E-AF86-CE4613146F46}" type="presParOf" srcId="{EDF94096-2988-4064-B3CD-33FDE71906A6}" destId="{75345AC9-6628-451D-BA54-4CC403D0ED50}" srcOrd="1" destOrd="0" presId="urn:microsoft.com/office/officeart/2005/8/layout/hierarchy3"/>
    <dgm:cxn modelId="{B5AF2AAA-AF47-4773-8B42-BE9D9A12E522}" type="presParOf" srcId="{75345AC9-6628-451D-BA54-4CC403D0ED50}" destId="{F090310B-5A5B-43EC-9323-C1510A1388F3}" srcOrd="0" destOrd="0" presId="urn:microsoft.com/office/officeart/2005/8/layout/hierarchy3"/>
    <dgm:cxn modelId="{5938C312-7992-47AC-A347-33B503E2F214}" type="presParOf" srcId="{75345AC9-6628-451D-BA54-4CC403D0ED50}" destId="{83B528A8-A3C7-40E9-8930-D95A8728ED97}" srcOrd="1" destOrd="0" presId="urn:microsoft.com/office/officeart/2005/8/layout/hierarchy3"/>
    <dgm:cxn modelId="{6E61BE09-6189-422D-85F2-FC0CB4EB0E62}" type="presParOf" srcId="{75345AC9-6628-451D-BA54-4CC403D0ED50}" destId="{B48974DA-8A0C-442B-8BD1-AB90AE5363EA}" srcOrd="2" destOrd="0" presId="urn:microsoft.com/office/officeart/2005/8/layout/hierarchy3"/>
    <dgm:cxn modelId="{3E7CA5F2-F61D-4911-8BAD-5E563FE6AAB7}" type="presParOf" srcId="{75345AC9-6628-451D-BA54-4CC403D0ED50}" destId="{F0F03BB9-F401-4A8E-B0A5-52EEE4410603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C47383-1E84-4ADB-89E3-9524938E5446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3197A911-5CE7-4408-B12C-6315704AE329}">
      <dgm:prSet phldrT="[Tekst]" custT="1"/>
      <dgm:spPr>
        <a:solidFill>
          <a:schemeClr val="accent5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hr-HR" sz="1600" b="1" dirty="0">
              <a:solidFill>
                <a:schemeClr val="tx1"/>
              </a:solidFill>
              <a:latin typeface="+mn-lt"/>
            </a:rPr>
            <a:t>Poboljšanje životnih uvjeta</a:t>
          </a:r>
        </a:p>
        <a:p>
          <a:r>
            <a:rPr lang="hr-HR" sz="1600" b="0" dirty="0">
              <a:solidFill>
                <a:schemeClr val="tx1"/>
              </a:solidFill>
              <a:latin typeface="+mn-lt"/>
            </a:rPr>
            <a:t>(</a:t>
          </a:r>
          <a:r>
            <a:rPr lang="hr-HR" sz="1600" dirty="0">
              <a:solidFill>
                <a:schemeClr val="tx1"/>
              </a:solidFill>
              <a:latin typeface="+mn-lt"/>
            </a:rPr>
            <a:t>manji računi za energiju, poboljšani vanjski i unutarnji životni uvjeti, lakša dostupnost usluga)</a:t>
          </a:r>
          <a:endParaRPr lang="hr-HR" sz="1600" b="1" dirty="0">
            <a:solidFill>
              <a:schemeClr val="tx1"/>
            </a:solidFill>
            <a:latin typeface="+mn-lt"/>
          </a:endParaRPr>
        </a:p>
      </dgm:t>
    </dgm:pt>
    <dgm:pt modelId="{E74F2BD6-BCA2-41EC-B0B7-FA3291688504}" type="parTrans" cxnId="{30F03075-7C2D-454F-91C6-ED2DF6AC5F88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321F9F43-4AED-452A-9704-E7FCF8166608}" type="sibTrans" cxnId="{30F03075-7C2D-454F-91C6-ED2DF6AC5F88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AB9FCA0A-D3D9-4545-A6EC-B756BB32EDB0}">
      <dgm:prSet phldrT="[Tekst]" custT="1"/>
      <dgm:spPr>
        <a:solidFill>
          <a:schemeClr val="accent5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hr-HR" sz="1400" dirty="0">
              <a:latin typeface="+mn-lt"/>
            </a:rPr>
            <a:t>1. Obnova socijalnih stanova prema visokim standardima energetske učinkovitosti</a:t>
          </a:r>
        </a:p>
      </dgm:t>
    </dgm:pt>
    <dgm:pt modelId="{98EF0A03-74FE-46DC-8740-41F1067091A9}" type="parTrans" cxnId="{EFC97251-477D-4BA4-A265-AE5397CD1976}">
      <dgm:prSet/>
      <dgm:spPr>
        <a:ln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endParaRPr lang="hr-HR">
            <a:latin typeface="+mn-lt"/>
          </a:endParaRPr>
        </a:p>
      </dgm:t>
    </dgm:pt>
    <dgm:pt modelId="{829F64B9-14A5-4318-8DBD-379EB0DC8A5F}" type="sibTrans" cxnId="{EFC97251-477D-4BA4-A265-AE5397CD1976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D6D9D66D-FE4D-447D-AC79-8BCBE17A3FB3}">
      <dgm:prSet phldrT="[Tekst]" custT="1"/>
      <dgm:spPr>
        <a:solidFill>
          <a:schemeClr val="accent5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hr-HR" sz="1400" dirty="0">
              <a:latin typeface="+mn-lt"/>
            </a:rPr>
            <a:t>Ugradnja OIE</a:t>
          </a:r>
        </a:p>
      </dgm:t>
    </dgm:pt>
    <dgm:pt modelId="{62DC6639-3D7F-4DCF-BA30-639948574E25}" type="parTrans" cxnId="{ADF08BA2-EAC6-4DF7-A0EA-A6D23245EB9C}">
      <dgm:prSet/>
      <dgm:spPr>
        <a:ln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endParaRPr lang="hr-HR">
            <a:latin typeface="+mn-lt"/>
          </a:endParaRPr>
        </a:p>
      </dgm:t>
    </dgm:pt>
    <dgm:pt modelId="{619BB3F4-5A29-4070-A08E-8BA7466F4288}" type="sibTrans" cxnId="{ADF08BA2-EAC6-4DF7-A0EA-A6D23245EB9C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1329E26C-7736-44FB-B6EC-81A021529CA2}">
      <dgm:prSet phldrT="[Tekst]" custT="1"/>
      <dgm:spPr>
        <a:solidFill>
          <a:schemeClr val="accent5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hr-HR" sz="1400" dirty="0">
              <a:latin typeface="+mn-lt"/>
            </a:rPr>
            <a:t>2. Energetska obnova centara za starije prema visokim standardima </a:t>
          </a:r>
          <a:r>
            <a:rPr lang="hr-HR" sz="1400" dirty="0" err="1">
              <a:latin typeface="+mn-lt"/>
            </a:rPr>
            <a:t>en</a:t>
          </a:r>
          <a:r>
            <a:rPr lang="hr-HR" sz="1400" dirty="0">
              <a:latin typeface="+mn-lt"/>
            </a:rPr>
            <a:t>. učinkovitosti</a:t>
          </a:r>
        </a:p>
      </dgm:t>
    </dgm:pt>
    <dgm:pt modelId="{80DE2173-DBBC-4B17-BEDD-373E2429F133}" type="parTrans" cxnId="{4EA11690-A1F3-45A7-9E71-33F28A3C7B99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BDB1AE66-9A8C-41DA-B653-FF197B150F3D}" type="sibTrans" cxnId="{4EA11690-A1F3-45A7-9E71-33F28A3C7B99}">
      <dgm:prSet/>
      <dgm:spPr/>
      <dgm:t>
        <a:bodyPr/>
        <a:lstStyle/>
        <a:p>
          <a:endParaRPr lang="hr-HR">
            <a:latin typeface="+mn-lt"/>
          </a:endParaRPr>
        </a:p>
      </dgm:t>
    </dgm:pt>
    <dgm:pt modelId="{E5742E13-86F3-46D4-BA65-BAD799FBAE49}" type="pres">
      <dgm:prSet presAssocID="{1FC47383-1E84-4ADB-89E3-9524938E544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DF94096-2988-4064-B3CD-33FDE71906A6}" type="pres">
      <dgm:prSet presAssocID="{3197A911-5CE7-4408-B12C-6315704AE329}" presName="root" presStyleCnt="0"/>
      <dgm:spPr/>
    </dgm:pt>
    <dgm:pt modelId="{4454D6CF-122B-48D2-90B1-455B5F5E2A8F}" type="pres">
      <dgm:prSet presAssocID="{3197A911-5CE7-4408-B12C-6315704AE329}" presName="rootComposite" presStyleCnt="0"/>
      <dgm:spPr/>
    </dgm:pt>
    <dgm:pt modelId="{99932ECD-6D5B-49CF-B35E-93B25A440CC0}" type="pres">
      <dgm:prSet presAssocID="{3197A911-5CE7-4408-B12C-6315704AE329}" presName="rootText" presStyleLbl="node1" presStyleIdx="0" presStyleCnt="1" custScaleX="151704" custScaleY="130277"/>
      <dgm:spPr/>
    </dgm:pt>
    <dgm:pt modelId="{05079F15-9F4A-414A-A366-B3112C0337B6}" type="pres">
      <dgm:prSet presAssocID="{3197A911-5CE7-4408-B12C-6315704AE329}" presName="rootConnector" presStyleLbl="node1" presStyleIdx="0" presStyleCnt="1"/>
      <dgm:spPr/>
    </dgm:pt>
    <dgm:pt modelId="{75345AC9-6628-451D-BA54-4CC403D0ED50}" type="pres">
      <dgm:prSet presAssocID="{3197A911-5CE7-4408-B12C-6315704AE329}" presName="childShape" presStyleCnt="0"/>
      <dgm:spPr/>
    </dgm:pt>
    <dgm:pt modelId="{F090310B-5A5B-43EC-9323-C1510A1388F3}" type="pres">
      <dgm:prSet presAssocID="{98EF0A03-74FE-46DC-8740-41F1067091A9}" presName="Name13" presStyleLbl="parChTrans1D2" presStyleIdx="0" presStyleCnt="3"/>
      <dgm:spPr/>
    </dgm:pt>
    <dgm:pt modelId="{83B528A8-A3C7-40E9-8930-D95A8728ED97}" type="pres">
      <dgm:prSet presAssocID="{AB9FCA0A-D3D9-4545-A6EC-B756BB32EDB0}" presName="childText" presStyleLbl="bgAcc1" presStyleIdx="0" presStyleCnt="3" custScaleX="156285" custScaleY="57814" custLinFactNeighborX="-2037" custLinFactNeighborY="-1353">
        <dgm:presLayoutVars>
          <dgm:bulletEnabled val="1"/>
        </dgm:presLayoutVars>
      </dgm:prSet>
      <dgm:spPr/>
    </dgm:pt>
    <dgm:pt modelId="{E444786F-73C8-4EDA-A767-2CBF54407206}" type="pres">
      <dgm:prSet presAssocID="{80DE2173-DBBC-4B17-BEDD-373E2429F133}" presName="Name13" presStyleLbl="parChTrans1D2" presStyleIdx="1" presStyleCnt="3"/>
      <dgm:spPr/>
    </dgm:pt>
    <dgm:pt modelId="{4394969B-B029-4FFF-AA95-CEFC2046B5B9}" type="pres">
      <dgm:prSet presAssocID="{1329E26C-7736-44FB-B6EC-81A021529CA2}" presName="childText" presStyleLbl="bgAcc1" presStyleIdx="1" presStyleCnt="3" custScaleX="153296" custScaleY="42700" custLinFactNeighborX="-232" custLinFactNeighborY="-9980">
        <dgm:presLayoutVars>
          <dgm:bulletEnabled val="1"/>
        </dgm:presLayoutVars>
      </dgm:prSet>
      <dgm:spPr/>
    </dgm:pt>
    <dgm:pt modelId="{B48974DA-8A0C-442B-8BD1-AB90AE5363EA}" type="pres">
      <dgm:prSet presAssocID="{62DC6639-3D7F-4DCF-BA30-639948574E25}" presName="Name13" presStyleLbl="parChTrans1D2" presStyleIdx="2" presStyleCnt="3"/>
      <dgm:spPr/>
    </dgm:pt>
    <dgm:pt modelId="{F0F03BB9-F401-4A8E-B0A5-52EEE4410603}" type="pres">
      <dgm:prSet presAssocID="{D6D9D66D-FE4D-447D-AC79-8BCBE17A3FB3}" presName="childText" presStyleLbl="bgAcc1" presStyleIdx="2" presStyleCnt="3" custScaleX="100879" custScaleY="33522" custLinFactNeighborX="1787" custLinFactNeighborY="-11277">
        <dgm:presLayoutVars>
          <dgm:bulletEnabled val="1"/>
        </dgm:presLayoutVars>
      </dgm:prSet>
      <dgm:spPr/>
    </dgm:pt>
  </dgm:ptLst>
  <dgm:cxnLst>
    <dgm:cxn modelId="{C2E6C01E-64AA-403B-A3C5-F3B92D3E53BF}" type="presOf" srcId="{AB9FCA0A-D3D9-4545-A6EC-B756BB32EDB0}" destId="{83B528A8-A3C7-40E9-8930-D95A8728ED97}" srcOrd="0" destOrd="0" presId="urn:microsoft.com/office/officeart/2005/8/layout/hierarchy3"/>
    <dgm:cxn modelId="{BDB33330-A601-4C6B-88F8-F9CF2C48535D}" type="presOf" srcId="{80DE2173-DBBC-4B17-BEDD-373E2429F133}" destId="{E444786F-73C8-4EDA-A767-2CBF54407206}" srcOrd="0" destOrd="0" presId="urn:microsoft.com/office/officeart/2005/8/layout/hierarchy3"/>
    <dgm:cxn modelId="{F0512561-50D6-4792-A1A8-DFEC3068601B}" type="presOf" srcId="{98EF0A03-74FE-46DC-8740-41F1067091A9}" destId="{F090310B-5A5B-43EC-9323-C1510A1388F3}" srcOrd="0" destOrd="0" presId="urn:microsoft.com/office/officeart/2005/8/layout/hierarchy3"/>
    <dgm:cxn modelId="{4D0DBC69-6640-4F17-B940-63C8E9E4508B}" type="presOf" srcId="{1FC47383-1E84-4ADB-89E3-9524938E5446}" destId="{E5742E13-86F3-46D4-BA65-BAD799FBAE49}" srcOrd="0" destOrd="0" presId="urn:microsoft.com/office/officeart/2005/8/layout/hierarchy3"/>
    <dgm:cxn modelId="{EFC97251-477D-4BA4-A265-AE5397CD1976}" srcId="{3197A911-5CE7-4408-B12C-6315704AE329}" destId="{AB9FCA0A-D3D9-4545-A6EC-B756BB32EDB0}" srcOrd="0" destOrd="0" parTransId="{98EF0A03-74FE-46DC-8740-41F1067091A9}" sibTransId="{829F64B9-14A5-4318-8DBD-379EB0DC8A5F}"/>
    <dgm:cxn modelId="{10A07B51-8FB1-4ECE-A78F-1EC7ABCAD132}" type="presOf" srcId="{D6D9D66D-FE4D-447D-AC79-8BCBE17A3FB3}" destId="{F0F03BB9-F401-4A8E-B0A5-52EEE4410603}" srcOrd="0" destOrd="0" presId="urn:microsoft.com/office/officeart/2005/8/layout/hierarchy3"/>
    <dgm:cxn modelId="{30F03075-7C2D-454F-91C6-ED2DF6AC5F88}" srcId="{1FC47383-1E84-4ADB-89E3-9524938E5446}" destId="{3197A911-5CE7-4408-B12C-6315704AE329}" srcOrd="0" destOrd="0" parTransId="{E74F2BD6-BCA2-41EC-B0B7-FA3291688504}" sibTransId="{321F9F43-4AED-452A-9704-E7FCF8166608}"/>
    <dgm:cxn modelId="{CBF35579-2EA7-421B-B8EE-D7140A18773D}" type="presOf" srcId="{62DC6639-3D7F-4DCF-BA30-639948574E25}" destId="{B48974DA-8A0C-442B-8BD1-AB90AE5363EA}" srcOrd="0" destOrd="0" presId="urn:microsoft.com/office/officeart/2005/8/layout/hierarchy3"/>
    <dgm:cxn modelId="{DDA9FD7A-22A5-47BD-BA52-3F36437C588A}" type="presOf" srcId="{3197A911-5CE7-4408-B12C-6315704AE329}" destId="{05079F15-9F4A-414A-A366-B3112C0337B6}" srcOrd="1" destOrd="0" presId="urn:microsoft.com/office/officeart/2005/8/layout/hierarchy3"/>
    <dgm:cxn modelId="{4EA11690-A1F3-45A7-9E71-33F28A3C7B99}" srcId="{3197A911-5CE7-4408-B12C-6315704AE329}" destId="{1329E26C-7736-44FB-B6EC-81A021529CA2}" srcOrd="1" destOrd="0" parTransId="{80DE2173-DBBC-4B17-BEDD-373E2429F133}" sibTransId="{BDB1AE66-9A8C-41DA-B653-FF197B150F3D}"/>
    <dgm:cxn modelId="{ADF08BA2-EAC6-4DF7-A0EA-A6D23245EB9C}" srcId="{3197A911-5CE7-4408-B12C-6315704AE329}" destId="{D6D9D66D-FE4D-447D-AC79-8BCBE17A3FB3}" srcOrd="2" destOrd="0" parTransId="{62DC6639-3D7F-4DCF-BA30-639948574E25}" sibTransId="{619BB3F4-5A29-4070-A08E-8BA7466F4288}"/>
    <dgm:cxn modelId="{8518D0B5-28AE-4497-9A2F-85EAC5A4E754}" type="presOf" srcId="{1329E26C-7736-44FB-B6EC-81A021529CA2}" destId="{4394969B-B029-4FFF-AA95-CEFC2046B5B9}" srcOrd="0" destOrd="0" presId="urn:microsoft.com/office/officeart/2005/8/layout/hierarchy3"/>
    <dgm:cxn modelId="{4150D0DE-B1CF-4BB6-911D-E571D47263B4}" type="presOf" srcId="{3197A911-5CE7-4408-B12C-6315704AE329}" destId="{99932ECD-6D5B-49CF-B35E-93B25A440CC0}" srcOrd="0" destOrd="0" presId="urn:microsoft.com/office/officeart/2005/8/layout/hierarchy3"/>
    <dgm:cxn modelId="{87D65621-8546-4453-8273-EC524FF5A8A9}" type="presParOf" srcId="{E5742E13-86F3-46D4-BA65-BAD799FBAE49}" destId="{EDF94096-2988-4064-B3CD-33FDE71906A6}" srcOrd="0" destOrd="0" presId="urn:microsoft.com/office/officeart/2005/8/layout/hierarchy3"/>
    <dgm:cxn modelId="{5B8EC8A4-095A-46FC-B4AF-6029FC302DAA}" type="presParOf" srcId="{EDF94096-2988-4064-B3CD-33FDE71906A6}" destId="{4454D6CF-122B-48D2-90B1-455B5F5E2A8F}" srcOrd="0" destOrd="0" presId="urn:microsoft.com/office/officeart/2005/8/layout/hierarchy3"/>
    <dgm:cxn modelId="{AE401464-972E-496D-AA0F-AAB4B9363B65}" type="presParOf" srcId="{4454D6CF-122B-48D2-90B1-455B5F5E2A8F}" destId="{99932ECD-6D5B-49CF-B35E-93B25A440CC0}" srcOrd="0" destOrd="0" presId="urn:microsoft.com/office/officeart/2005/8/layout/hierarchy3"/>
    <dgm:cxn modelId="{C184F712-DE18-4259-8217-66175CC3431D}" type="presParOf" srcId="{4454D6CF-122B-48D2-90B1-455B5F5E2A8F}" destId="{05079F15-9F4A-414A-A366-B3112C0337B6}" srcOrd="1" destOrd="0" presId="urn:microsoft.com/office/officeart/2005/8/layout/hierarchy3"/>
    <dgm:cxn modelId="{3EA64069-CAA1-412E-AF86-CE4613146F46}" type="presParOf" srcId="{EDF94096-2988-4064-B3CD-33FDE71906A6}" destId="{75345AC9-6628-451D-BA54-4CC403D0ED50}" srcOrd="1" destOrd="0" presId="urn:microsoft.com/office/officeart/2005/8/layout/hierarchy3"/>
    <dgm:cxn modelId="{B5AF2AAA-AF47-4773-8B42-BE9D9A12E522}" type="presParOf" srcId="{75345AC9-6628-451D-BA54-4CC403D0ED50}" destId="{F090310B-5A5B-43EC-9323-C1510A1388F3}" srcOrd="0" destOrd="0" presId="urn:microsoft.com/office/officeart/2005/8/layout/hierarchy3"/>
    <dgm:cxn modelId="{5938C312-7992-47AC-A347-33B503E2F214}" type="presParOf" srcId="{75345AC9-6628-451D-BA54-4CC403D0ED50}" destId="{83B528A8-A3C7-40E9-8930-D95A8728ED97}" srcOrd="1" destOrd="0" presId="urn:microsoft.com/office/officeart/2005/8/layout/hierarchy3"/>
    <dgm:cxn modelId="{21DAE47E-FCE3-4E1E-AC85-35D7969D2E64}" type="presParOf" srcId="{75345AC9-6628-451D-BA54-4CC403D0ED50}" destId="{E444786F-73C8-4EDA-A767-2CBF54407206}" srcOrd="2" destOrd="0" presId="urn:microsoft.com/office/officeart/2005/8/layout/hierarchy3"/>
    <dgm:cxn modelId="{A2187EC0-C6D5-415D-B6BC-E0FF84909796}" type="presParOf" srcId="{75345AC9-6628-451D-BA54-4CC403D0ED50}" destId="{4394969B-B029-4FFF-AA95-CEFC2046B5B9}" srcOrd="3" destOrd="0" presId="urn:microsoft.com/office/officeart/2005/8/layout/hierarchy3"/>
    <dgm:cxn modelId="{6E61BE09-6189-422D-85F2-FC0CB4EB0E62}" type="presParOf" srcId="{75345AC9-6628-451D-BA54-4CC403D0ED50}" destId="{B48974DA-8A0C-442B-8BD1-AB90AE5363EA}" srcOrd="4" destOrd="0" presId="urn:microsoft.com/office/officeart/2005/8/layout/hierarchy3"/>
    <dgm:cxn modelId="{3E7CA5F2-F61D-4911-8BAD-5E563FE6AAB7}" type="presParOf" srcId="{75345AC9-6628-451D-BA54-4CC403D0ED50}" destId="{F0F03BB9-F401-4A8E-B0A5-52EEE4410603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FC47383-1E84-4ADB-89E3-9524938E5446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3197A911-5CE7-4408-B12C-6315704AE329}">
      <dgm:prSet phldrT="[Tekst]" custT="1"/>
      <dgm:spPr>
        <a:solidFill>
          <a:schemeClr val="accent5">
            <a:lumMod val="40000"/>
            <a:lumOff val="60000"/>
          </a:schemeClr>
        </a:solidFill>
        <a:ln>
          <a:noFill/>
        </a:ln>
      </dgm:spPr>
      <dgm:t>
        <a:bodyPr/>
        <a:lstStyle/>
        <a:p>
          <a:endParaRPr lang="hr-HR" sz="1600" b="1" dirty="0">
            <a:solidFill>
              <a:schemeClr val="tx1"/>
            </a:solidFill>
          </a:endParaRPr>
        </a:p>
        <a:p>
          <a:r>
            <a:rPr lang="hr-HR" sz="1600" b="1" dirty="0">
              <a:solidFill>
                <a:schemeClr val="tx1"/>
              </a:solidFill>
            </a:rPr>
            <a:t>Smanjenje vremena provedenog na putu do posla/ škole.. i smanjenje troška prijevoza</a:t>
          </a:r>
        </a:p>
        <a:p>
          <a:endParaRPr lang="hr-HR" sz="1600" b="1" dirty="0">
            <a:solidFill>
              <a:schemeClr val="tx1"/>
            </a:solidFill>
          </a:endParaRPr>
        </a:p>
      </dgm:t>
    </dgm:pt>
    <dgm:pt modelId="{E74F2BD6-BCA2-41EC-B0B7-FA3291688504}" type="parTrans" cxnId="{30F03075-7C2D-454F-91C6-ED2DF6AC5F88}">
      <dgm:prSet/>
      <dgm:spPr/>
      <dgm:t>
        <a:bodyPr/>
        <a:lstStyle/>
        <a:p>
          <a:endParaRPr lang="hr-HR"/>
        </a:p>
      </dgm:t>
    </dgm:pt>
    <dgm:pt modelId="{321F9F43-4AED-452A-9704-E7FCF8166608}" type="sibTrans" cxnId="{30F03075-7C2D-454F-91C6-ED2DF6AC5F88}">
      <dgm:prSet/>
      <dgm:spPr/>
      <dgm:t>
        <a:bodyPr/>
        <a:lstStyle/>
        <a:p>
          <a:endParaRPr lang="hr-HR"/>
        </a:p>
      </dgm:t>
    </dgm:pt>
    <dgm:pt modelId="{AB9FCA0A-D3D9-4545-A6EC-B756BB32EDB0}">
      <dgm:prSet phldrT="[Tekst]" custT="1"/>
      <dgm:spPr>
        <a:solidFill>
          <a:schemeClr val="accent5">
            <a:lumMod val="40000"/>
            <a:lumOff val="60000"/>
          </a:schemeClr>
        </a:solidFill>
        <a:ln>
          <a:noFill/>
        </a:ln>
      </dgm:spPr>
      <dgm:t>
        <a:bodyPr/>
        <a:lstStyle/>
        <a:p>
          <a:pPr algn="l"/>
          <a:r>
            <a:rPr lang="hr-HR" sz="1400" dirty="0"/>
            <a:t>Izgradnjom novih biciklističkih staza</a:t>
          </a:r>
        </a:p>
      </dgm:t>
    </dgm:pt>
    <dgm:pt modelId="{98EF0A03-74FE-46DC-8740-41F1067091A9}" type="parTrans" cxnId="{EFC97251-477D-4BA4-A265-AE5397CD1976}">
      <dgm:prSet/>
      <dgm:spPr>
        <a:ln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endParaRPr lang="hr-HR"/>
        </a:p>
      </dgm:t>
    </dgm:pt>
    <dgm:pt modelId="{829F64B9-14A5-4318-8DBD-379EB0DC8A5F}" type="sibTrans" cxnId="{EFC97251-477D-4BA4-A265-AE5397CD1976}">
      <dgm:prSet/>
      <dgm:spPr/>
      <dgm:t>
        <a:bodyPr/>
        <a:lstStyle/>
        <a:p>
          <a:endParaRPr lang="hr-HR"/>
        </a:p>
      </dgm:t>
    </dgm:pt>
    <dgm:pt modelId="{D6D9D66D-FE4D-447D-AC79-8BCBE17A3FB3}">
      <dgm:prSet phldrT="[Tekst]" custT="1"/>
      <dgm:spPr>
        <a:solidFill>
          <a:schemeClr val="accent5">
            <a:lumMod val="40000"/>
            <a:lumOff val="60000"/>
          </a:schemeClr>
        </a:solidFill>
        <a:ln>
          <a:noFill/>
        </a:ln>
      </dgm:spPr>
      <dgm:t>
        <a:bodyPr/>
        <a:lstStyle/>
        <a:p>
          <a:pPr algn="l"/>
          <a:r>
            <a:rPr lang="hr-HR" sz="1400" dirty="0"/>
            <a:t>Sufinanciranjem nabave bicikala/ e-bicikala</a:t>
          </a:r>
        </a:p>
      </dgm:t>
    </dgm:pt>
    <dgm:pt modelId="{62DC6639-3D7F-4DCF-BA30-639948574E25}" type="parTrans" cxnId="{ADF08BA2-EAC6-4DF7-A0EA-A6D23245EB9C}">
      <dgm:prSet/>
      <dgm:spPr>
        <a:ln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endParaRPr lang="hr-HR"/>
        </a:p>
      </dgm:t>
    </dgm:pt>
    <dgm:pt modelId="{619BB3F4-5A29-4070-A08E-8BA7466F4288}" type="sibTrans" cxnId="{ADF08BA2-EAC6-4DF7-A0EA-A6D23245EB9C}">
      <dgm:prSet/>
      <dgm:spPr/>
      <dgm:t>
        <a:bodyPr/>
        <a:lstStyle/>
        <a:p>
          <a:endParaRPr lang="hr-HR"/>
        </a:p>
      </dgm:t>
    </dgm:pt>
    <dgm:pt modelId="{52EC776E-6D39-400E-A755-E7FF12206952}">
      <dgm:prSet phldrT="[Tekst]" custT="1"/>
      <dgm:spPr>
        <a:solidFill>
          <a:schemeClr val="accent5">
            <a:lumMod val="40000"/>
            <a:lumOff val="60000"/>
          </a:schemeClr>
        </a:solidFill>
        <a:ln>
          <a:noFill/>
        </a:ln>
      </dgm:spPr>
      <dgm:t>
        <a:bodyPr/>
        <a:lstStyle/>
        <a:p>
          <a:pPr algn="l"/>
          <a:r>
            <a:rPr lang="hr-HR" sz="1400" dirty="0"/>
            <a:t>Osiguravanjem od krađe bicikala</a:t>
          </a:r>
        </a:p>
      </dgm:t>
    </dgm:pt>
    <dgm:pt modelId="{A523AA0F-4982-4FC4-8599-72ECBC3E1166}" type="parTrans" cxnId="{A303F4D4-7934-494A-A953-D76DC0705A60}">
      <dgm:prSet/>
      <dgm:spPr/>
      <dgm:t>
        <a:bodyPr/>
        <a:lstStyle/>
        <a:p>
          <a:endParaRPr lang="hr-HR"/>
        </a:p>
      </dgm:t>
    </dgm:pt>
    <dgm:pt modelId="{D199F95F-15DF-453E-A8BA-999FAB5251BA}" type="sibTrans" cxnId="{A303F4D4-7934-494A-A953-D76DC0705A60}">
      <dgm:prSet/>
      <dgm:spPr/>
      <dgm:t>
        <a:bodyPr/>
        <a:lstStyle/>
        <a:p>
          <a:endParaRPr lang="hr-HR"/>
        </a:p>
      </dgm:t>
    </dgm:pt>
    <dgm:pt modelId="{E5742E13-86F3-46D4-BA65-BAD799FBAE49}" type="pres">
      <dgm:prSet presAssocID="{1FC47383-1E84-4ADB-89E3-9524938E544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DF94096-2988-4064-B3CD-33FDE71906A6}" type="pres">
      <dgm:prSet presAssocID="{3197A911-5CE7-4408-B12C-6315704AE329}" presName="root" presStyleCnt="0"/>
      <dgm:spPr/>
    </dgm:pt>
    <dgm:pt modelId="{4454D6CF-122B-48D2-90B1-455B5F5E2A8F}" type="pres">
      <dgm:prSet presAssocID="{3197A911-5CE7-4408-B12C-6315704AE329}" presName="rootComposite" presStyleCnt="0"/>
      <dgm:spPr/>
    </dgm:pt>
    <dgm:pt modelId="{99932ECD-6D5B-49CF-B35E-93B25A440CC0}" type="pres">
      <dgm:prSet presAssocID="{3197A911-5CE7-4408-B12C-6315704AE329}" presName="rootText" presStyleLbl="node1" presStyleIdx="0" presStyleCnt="1" custScaleX="282873" custScaleY="129259" custLinFactNeighborX="-39" custLinFactNeighborY="-11254"/>
      <dgm:spPr/>
    </dgm:pt>
    <dgm:pt modelId="{05079F15-9F4A-414A-A366-B3112C0337B6}" type="pres">
      <dgm:prSet presAssocID="{3197A911-5CE7-4408-B12C-6315704AE329}" presName="rootConnector" presStyleLbl="node1" presStyleIdx="0" presStyleCnt="1"/>
      <dgm:spPr/>
    </dgm:pt>
    <dgm:pt modelId="{75345AC9-6628-451D-BA54-4CC403D0ED50}" type="pres">
      <dgm:prSet presAssocID="{3197A911-5CE7-4408-B12C-6315704AE329}" presName="childShape" presStyleCnt="0"/>
      <dgm:spPr/>
    </dgm:pt>
    <dgm:pt modelId="{F090310B-5A5B-43EC-9323-C1510A1388F3}" type="pres">
      <dgm:prSet presAssocID="{98EF0A03-74FE-46DC-8740-41F1067091A9}" presName="Name13" presStyleLbl="parChTrans1D2" presStyleIdx="0" presStyleCnt="3"/>
      <dgm:spPr/>
    </dgm:pt>
    <dgm:pt modelId="{83B528A8-A3C7-40E9-8930-D95A8728ED97}" type="pres">
      <dgm:prSet presAssocID="{AB9FCA0A-D3D9-4545-A6EC-B756BB32EDB0}" presName="childText" presStyleLbl="bgAcc1" presStyleIdx="0" presStyleCnt="3" custScaleX="194765" custScaleY="57814" custLinFactNeighborX="-346" custLinFactNeighborY="-14459">
        <dgm:presLayoutVars>
          <dgm:bulletEnabled val="1"/>
        </dgm:presLayoutVars>
      </dgm:prSet>
      <dgm:spPr/>
    </dgm:pt>
    <dgm:pt modelId="{B48974DA-8A0C-442B-8BD1-AB90AE5363EA}" type="pres">
      <dgm:prSet presAssocID="{62DC6639-3D7F-4DCF-BA30-639948574E25}" presName="Name13" presStyleLbl="parChTrans1D2" presStyleIdx="1" presStyleCnt="3"/>
      <dgm:spPr/>
    </dgm:pt>
    <dgm:pt modelId="{F0F03BB9-F401-4A8E-B0A5-52EEE4410603}" type="pres">
      <dgm:prSet presAssocID="{D6D9D66D-FE4D-447D-AC79-8BCBE17A3FB3}" presName="childText" presStyleLbl="bgAcc1" presStyleIdx="1" presStyleCnt="3" custScaleX="261224" custScaleY="69478" custLinFactNeighborX="904" custLinFactNeighborY="-4809">
        <dgm:presLayoutVars>
          <dgm:bulletEnabled val="1"/>
        </dgm:presLayoutVars>
      </dgm:prSet>
      <dgm:spPr/>
    </dgm:pt>
    <dgm:pt modelId="{6A5CEAC2-2C98-433F-AEDD-72F774CD165E}" type="pres">
      <dgm:prSet presAssocID="{A523AA0F-4982-4FC4-8599-72ECBC3E1166}" presName="Name13" presStyleLbl="parChTrans1D2" presStyleIdx="2" presStyleCnt="3"/>
      <dgm:spPr/>
    </dgm:pt>
    <dgm:pt modelId="{3439C455-A8E1-4CB2-9D00-AA1651FD7574}" type="pres">
      <dgm:prSet presAssocID="{52EC776E-6D39-400E-A755-E7FF12206952}" presName="childText" presStyleLbl="bgAcc1" presStyleIdx="2" presStyleCnt="3" custScaleX="307323">
        <dgm:presLayoutVars>
          <dgm:bulletEnabled val="1"/>
        </dgm:presLayoutVars>
      </dgm:prSet>
      <dgm:spPr/>
    </dgm:pt>
  </dgm:ptLst>
  <dgm:cxnLst>
    <dgm:cxn modelId="{C2E6C01E-64AA-403B-A3C5-F3B92D3E53BF}" type="presOf" srcId="{AB9FCA0A-D3D9-4545-A6EC-B756BB32EDB0}" destId="{83B528A8-A3C7-40E9-8930-D95A8728ED97}" srcOrd="0" destOrd="0" presId="urn:microsoft.com/office/officeart/2005/8/layout/hierarchy3"/>
    <dgm:cxn modelId="{F0512561-50D6-4792-A1A8-DFEC3068601B}" type="presOf" srcId="{98EF0A03-74FE-46DC-8740-41F1067091A9}" destId="{F090310B-5A5B-43EC-9323-C1510A1388F3}" srcOrd="0" destOrd="0" presId="urn:microsoft.com/office/officeart/2005/8/layout/hierarchy3"/>
    <dgm:cxn modelId="{4D0DBC69-6640-4F17-B940-63C8E9E4508B}" type="presOf" srcId="{1FC47383-1E84-4ADB-89E3-9524938E5446}" destId="{E5742E13-86F3-46D4-BA65-BAD799FBAE49}" srcOrd="0" destOrd="0" presId="urn:microsoft.com/office/officeart/2005/8/layout/hierarchy3"/>
    <dgm:cxn modelId="{EFC97251-477D-4BA4-A265-AE5397CD1976}" srcId="{3197A911-5CE7-4408-B12C-6315704AE329}" destId="{AB9FCA0A-D3D9-4545-A6EC-B756BB32EDB0}" srcOrd="0" destOrd="0" parTransId="{98EF0A03-74FE-46DC-8740-41F1067091A9}" sibTransId="{829F64B9-14A5-4318-8DBD-379EB0DC8A5F}"/>
    <dgm:cxn modelId="{10A07B51-8FB1-4ECE-A78F-1EC7ABCAD132}" type="presOf" srcId="{D6D9D66D-FE4D-447D-AC79-8BCBE17A3FB3}" destId="{F0F03BB9-F401-4A8E-B0A5-52EEE4410603}" srcOrd="0" destOrd="0" presId="urn:microsoft.com/office/officeart/2005/8/layout/hierarchy3"/>
    <dgm:cxn modelId="{30F03075-7C2D-454F-91C6-ED2DF6AC5F88}" srcId="{1FC47383-1E84-4ADB-89E3-9524938E5446}" destId="{3197A911-5CE7-4408-B12C-6315704AE329}" srcOrd="0" destOrd="0" parTransId="{E74F2BD6-BCA2-41EC-B0B7-FA3291688504}" sibTransId="{321F9F43-4AED-452A-9704-E7FCF8166608}"/>
    <dgm:cxn modelId="{CBF35579-2EA7-421B-B8EE-D7140A18773D}" type="presOf" srcId="{62DC6639-3D7F-4DCF-BA30-639948574E25}" destId="{B48974DA-8A0C-442B-8BD1-AB90AE5363EA}" srcOrd="0" destOrd="0" presId="urn:microsoft.com/office/officeart/2005/8/layout/hierarchy3"/>
    <dgm:cxn modelId="{DDA9FD7A-22A5-47BD-BA52-3F36437C588A}" type="presOf" srcId="{3197A911-5CE7-4408-B12C-6315704AE329}" destId="{05079F15-9F4A-414A-A366-B3112C0337B6}" srcOrd="1" destOrd="0" presId="urn:microsoft.com/office/officeart/2005/8/layout/hierarchy3"/>
    <dgm:cxn modelId="{ADF08BA2-EAC6-4DF7-A0EA-A6D23245EB9C}" srcId="{3197A911-5CE7-4408-B12C-6315704AE329}" destId="{D6D9D66D-FE4D-447D-AC79-8BCBE17A3FB3}" srcOrd="1" destOrd="0" parTransId="{62DC6639-3D7F-4DCF-BA30-639948574E25}" sibTransId="{619BB3F4-5A29-4070-A08E-8BA7466F4288}"/>
    <dgm:cxn modelId="{ABE1FAB2-48F4-4BD7-A57C-53347A991C75}" type="presOf" srcId="{52EC776E-6D39-400E-A755-E7FF12206952}" destId="{3439C455-A8E1-4CB2-9D00-AA1651FD7574}" srcOrd="0" destOrd="0" presId="urn:microsoft.com/office/officeart/2005/8/layout/hierarchy3"/>
    <dgm:cxn modelId="{A303F4D4-7934-494A-A953-D76DC0705A60}" srcId="{3197A911-5CE7-4408-B12C-6315704AE329}" destId="{52EC776E-6D39-400E-A755-E7FF12206952}" srcOrd="2" destOrd="0" parTransId="{A523AA0F-4982-4FC4-8599-72ECBC3E1166}" sibTransId="{D199F95F-15DF-453E-A8BA-999FAB5251BA}"/>
    <dgm:cxn modelId="{4150D0DE-B1CF-4BB6-911D-E571D47263B4}" type="presOf" srcId="{3197A911-5CE7-4408-B12C-6315704AE329}" destId="{99932ECD-6D5B-49CF-B35E-93B25A440CC0}" srcOrd="0" destOrd="0" presId="urn:microsoft.com/office/officeart/2005/8/layout/hierarchy3"/>
    <dgm:cxn modelId="{3DF1C6E4-A422-471E-8BA2-56D237A90259}" type="presOf" srcId="{A523AA0F-4982-4FC4-8599-72ECBC3E1166}" destId="{6A5CEAC2-2C98-433F-AEDD-72F774CD165E}" srcOrd="0" destOrd="0" presId="urn:microsoft.com/office/officeart/2005/8/layout/hierarchy3"/>
    <dgm:cxn modelId="{87D65621-8546-4453-8273-EC524FF5A8A9}" type="presParOf" srcId="{E5742E13-86F3-46D4-BA65-BAD799FBAE49}" destId="{EDF94096-2988-4064-B3CD-33FDE71906A6}" srcOrd="0" destOrd="0" presId="urn:microsoft.com/office/officeart/2005/8/layout/hierarchy3"/>
    <dgm:cxn modelId="{5B8EC8A4-095A-46FC-B4AF-6029FC302DAA}" type="presParOf" srcId="{EDF94096-2988-4064-B3CD-33FDE71906A6}" destId="{4454D6CF-122B-48D2-90B1-455B5F5E2A8F}" srcOrd="0" destOrd="0" presId="urn:microsoft.com/office/officeart/2005/8/layout/hierarchy3"/>
    <dgm:cxn modelId="{AE401464-972E-496D-AA0F-AAB4B9363B65}" type="presParOf" srcId="{4454D6CF-122B-48D2-90B1-455B5F5E2A8F}" destId="{99932ECD-6D5B-49CF-B35E-93B25A440CC0}" srcOrd="0" destOrd="0" presId="urn:microsoft.com/office/officeart/2005/8/layout/hierarchy3"/>
    <dgm:cxn modelId="{C184F712-DE18-4259-8217-66175CC3431D}" type="presParOf" srcId="{4454D6CF-122B-48D2-90B1-455B5F5E2A8F}" destId="{05079F15-9F4A-414A-A366-B3112C0337B6}" srcOrd="1" destOrd="0" presId="urn:microsoft.com/office/officeart/2005/8/layout/hierarchy3"/>
    <dgm:cxn modelId="{3EA64069-CAA1-412E-AF86-CE4613146F46}" type="presParOf" srcId="{EDF94096-2988-4064-B3CD-33FDE71906A6}" destId="{75345AC9-6628-451D-BA54-4CC403D0ED50}" srcOrd="1" destOrd="0" presId="urn:microsoft.com/office/officeart/2005/8/layout/hierarchy3"/>
    <dgm:cxn modelId="{B5AF2AAA-AF47-4773-8B42-BE9D9A12E522}" type="presParOf" srcId="{75345AC9-6628-451D-BA54-4CC403D0ED50}" destId="{F090310B-5A5B-43EC-9323-C1510A1388F3}" srcOrd="0" destOrd="0" presId="urn:microsoft.com/office/officeart/2005/8/layout/hierarchy3"/>
    <dgm:cxn modelId="{5938C312-7992-47AC-A347-33B503E2F214}" type="presParOf" srcId="{75345AC9-6628-451D-BA54-4CC403D0ED50}" destId="{83B528A8-A3C7-40E9-8930-D95A8728ED97}" srcOrd="1" destOrd="0" presId="urn:microsoft.com/office/officeart/2005/8/layout/hierarchy3"/>
    <dgm:cxn modelId="{6E61BE09-6189-422D-85F2-FC0CB4EB0E62}" type="presParOf" srcId="{75345AC9-6628-451D-BA54-4CC403D0ED50}" destId="{B48974DA-8A0C-442B-8BD1-AB90AE5363EA}" srcOrd="2" destOrd="0" presId="urn:microsoft.com/office/officeart/2005/8/layout/hierarchy3"/>
    <dgm:cxn modelId="{3E7CA5F2-F61D-4911-8BAD-5E563FE6AAB7}" type="presParOf" srcId="{75345AC9-6628-451D-BA54-4CC403D0ED50}" destId="{F0F03BB9-F401-4A8E-B0A5-52EEE4410603}" srcOrd="3" destOrd="0" presId="urn:microsoft.com/office/officeart/2005/8/layout/hierarchy3"/>
    <dgm:cxn modelId="{9F6C1598-A579-4A8C-AD82-73DDDEE3F963}" type="presParOf" srcId="{75345AC9-6628-451D-BA54-4CC403D0ED50}" destId="{6A5CEAC2-2C98-433F-AEDD-72F774CD165E}" srcOrd="4" destOrd="0" presId="urn:microsoft.com/office/officeart/2005/8/layout/hierarchy3"/>
    <dgm:cxn modelId="{9E17689A-8716-4F48-8694-7192DF956D40}" type="presParOf" srcId="{75345AC9-6628-451D-BA54-4CC403D0ED50}" destId="{3439C455-A8E1-4CB2-9D00-AA1651FD7574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FC47383-1E84-4ADB-89E3-9524938E5446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3197A911-5CE7-4408-B12C-6315704AE329}">
      <dgm:prSet phldrT="[Tekst]" custT="1"/>
      <dgm:spPr>
        <a:solidFill>
          <a:schemeClr val="accent5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hr-HR" sz="1600" dirty="0">
              <a:solidFill>
                <a:schemeClr val="tx1"/>
              </a:solidFill>
            </a:rPr>
            <a:t>Poboljšanje pristupačnosti javnog prijevoza u prigradskim, ruralnim i udaljenim područjima (otocima)</a:t>
          </a:r>
          <a:endParaRPr lang="hr-HR" sz="1600" b="1" dirty="0">
            <a:solidFill>
              <a:schemeClr val="tx1"/>
            </a:solidFill>
          </a:endParaRPr>
        </a:p>
      </dgm:t>
    </dgm:pt>
    <dgm:pt modelId="{E74F2BD6-BCA2-41EC-B0B7-FA3291688504}" type="parTrans" cxnId="{30F03075-7C2D-454F-91C6-ED2DF6AC5F88}">
      <dgm:prSet/>
      <dgm:spPr/>
      <dgm:t>
        <a:bodyPr/>
        <a:lstStyle/>
        <a:p>
          <a:endParaRPr lang="hr-HR"/>
        </a:p>
      </dgm:t>
    </dgm:pt>
    <dgm:pt modelId="{321F9F43-4AED-452A-9704-E7FCF8166608}" type="sibTrans" cxnId="{30F03075-7C2D-454F-91C6-ED2DF6AC5F88}">
      <dgm:prSet/>
      <dgm:spPr/>
      <dgm:t>
        <a:bodyPr/>
        <a:lstStyle/>
        <a:p>
          <a:endParaRPr lang="hr-HR"/>
        </a:p>
      </dgm:t>
    </dgm:pt>
    <dgm:pt modelId="{AB9FCA0A-D3D9-4545-A6EC-B756BB32EDB0}">
      <dgm:prSet phldrT="[Tekst]" custT="1"/>
      <dgm:spPr>
        <a:solidFill>
          <a:schemeClr val="accent5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hr-HR" sz="1400" dirty="0"/>
            <a:t>Učinkovitim uslugama javnog prijevoza – brži, češći, povoljniji</a:t>
          </a:r>
        </a:p>
      </dgm:t>
    </dgm:pt>
    <dgm:pt modelId="{98EF0A03-74FE-46DC-8740-41F1067091A9}" type="parTrans" cxnId="{EFC97251-477D-4BA4-A265-AE5397CD1976}">
      <dgm:prSet/>
      <dgm:spPr>
        <a:ln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endParaRPr lang="hr-HR"/>
        </a:p>
      </dgm:t>
    </dgm:pt>
    <dgm:pt modelId="{829F64B9-14A5-4318-8DBD-379EB0DC8A5F}" type="sibTrans" cxnId="{EFC97251-477D-4BA4-A265-AE5397CD1976}">
      <dgm:prSet/>
      <dgm:spPr/>
      <dgm:t>
        <a:bodyPr/>
        <a:lstStyle/>
        <a:p>
          <a:endParaRPr lang="hr-HR"/>
        </a:p>
      </dgm:t>
    </dgm:pt>
    <dgm:pt modelId="{D6D9D66D-FE4D-447D-AC79-8BCBE17A3FB3}">
      <dgm:prSet phldrT="[Tekst]" custT="1"/>
      <dgm:spPr>
        <a:solidFill>
          <a:schemeClr val="accent5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hr-HR" sz="1400" dirty="0"/>
            <a:t>Voznim parkom koji je ugodan, tih i ne zagađuje zrak</a:t>
          </a:r>
        </a:p>
      </dgm:t>
    </dgm:pt>
    <dgm:pt modelId="{62DC6639-3D7F-4DCF-BA30-639948574E25}" type="parTrans" cxnId="{ADF08BA2-EAC6-4DF7-A0EA-A6D23245EB9C}">
      <dgm:prSet/>
      <dgm:spPr>
        <a:ln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endParaRPr lang="hr-HR"/>
        </a:p>
      </dgm:t>
    </dgm:pt>
    <dgm:pt modelId="{619BB3F4-5A29-4070-A08E-8BA7466F4288}" type="sibTrans" cxnId="{ADF08BA2-EAC6-4DF7-A0EA-A6D23245EB9C}">
      <dgm:prSet/>
      <dgm:spPr/>
      <dgm:t>
        <a:bodyPr/>
        <a:lstStyle/>
        <a:p>
          <a:endParaRPr lang="hr-HR"/>
        </a:p>
      </dgm:t>
    </dgm:pt>
    <dgm:pt modelId="{E5742E13-86F3-46D4-BA65-BAD799FBAE49}" type="pres">
      <dgm:prSet presAssocID="{1FC47383-1E84-4ADB-89E3-9524938E544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DF94096-2988-4064-B3CD-33FDE71906A6}" type="pres">
      <dgm:prSet presAssocID="{3197A911-5CE7-4408-B12C-6315704AE329}" presName="root" presStyleCnt="0"/>
      <dgm:spPr/>
    </dgm:pt>
    <dgm:pt modelId="{4454D6CF-122B-48D2-90B1-455B5F5E2A8F}" type="pres">
      <dgm:prSet presAssocID="{3197A911-5CE7-4408-B12C-6315704AE329}" presName="rootComposite" presStyleCnt="0"/>
      <dgm:spPr/>
    </dgm:pt>
    <dgm:pt modelId="{99932ECD-6D5B-49CF-B35E-93B25A440CC0}" type="pres">
      <dgm:prSet presAssocID="{3197A911-5CE7-4408-B12C-6315704AE329}" presName="rootText" presStyleLbl="node1" presStyleIdx="0" presStyleCnt="1" custScaleX="101097" custScaleY="67201"/>
      <dgm:spPr/>
    </dgm:pt>
    <dgm:pt modelId="{05079F15-9F4A-414A-A366-B3112C0337B6}" type="pres">
      <dgm:prSet presAssocID="{3197A911-5CE7-4408-B12C-6315704AE329}" presName="rootConnector" presStyleLbl="node1" presStyleIdx="0" presStyleCnt="1"/>
      <dgm:spPr/>
    </dgm:pt>
    <dgm:pt modelId="{75345AC9-6628-451D-BA54-4CC403D0ED50}" type="pres">
      <dgm:prSet presAssocID="{3197A911-5CE7-4408-B12C-6315704AE329}" presName="childShape" presStyleCnt="0"/>
      <dgm:spPr/>
    </dgm:pt>
    <dgm:pt modelId="{F090310B-5A5B-43EC-9323-C1510A1388F3}" type="pres">
      <dgm:prSet presAssocID="{98EF0A03-74FE-46DC-8740-41F1067091A9}" presName="Name13" presStyleLbl="parChTrans1D2" presStyleIdx="0" presStyleCnt="2"/>
      <dgm:spPr/>
    </dgm:pt>
    <dgm:pt modelId="{83B528A8-A3C7-40E9-8930-D95A8728ED97}" type="pres">
      <dgm:prSet presAssocID="{AB9FCA0A-D3D9-4545-A6EC-B756BB32EDB0}" presName="childText" presStyleLbl="bgAcc1" presStyleIdx="0" presStyleCnt="2" custScaleX="100678" custScaleY="57814" custLinFactNeighborX="-346" custLinFactNeighborY="-14459">
        <dgm:presLayoutVars>
          <dgm:bulletEnabled val="1"/>
        </dgm:presLayoutVars>
      </dgm:prSet>
      <dgm:spPr/>
    </dgm:pt>
    <dgm:pt modelId="{B48974DA-8A0C-442B-8BD1-AB90AE5363EA}" type="pres">
      <dgm:prSet presAssocID="{62DC6639-3D7F-4DCF-BA30-639948574E25}" presName="Name13" presStyleLbl="parChTrans1D2" presStyleIdx="1" presStyleCnt="2"/>
      <dgm:spPr/>
    </dgm:pt>
    <dgm:pt modelId="{F0F03BB9-F401-4A8E-B0A5-52EEE4410603}" type="pres">
      <dgm:prSet presAssocID="{D6D9D66D-FE4D-447D-AC79-8BCBE17A3FB3}" presName="childText" presStyleLbl="bgAcc1" presStyleIdx="1" presStyleCnt="2" custScaleX="100879" custScaleY="33522" custLinFactNeighborX="-911" custLinFactNeighborY="-34162">
        <dgm:presLayoutVars>
          <dgm:bulletEnabled val="1"/>
        </dgm:presLayoutVars>
      </dgm:prSet>
      <dgm:spPr/>
    </dgm:pt>
  </dgm:ptLst>
  <dgm:cxnLst>
    <dgm:cxn modelId="{C2E6C01E-64AA-403B-A3C5-F3B92D3E53BF}" type="presOf" srcId="{AB9FCA0A-D3D9-4545-A6EC-B756BB32EDB0}" destId="{83B528A8-A3C7-40E9-8930-D95A8728ED97}" srcOrd="0" destOrd="0" presId="urn:microsoft.com/office/officeart/2005/8/layout/hierarchy3"/>
    <dgm:cxn modelId="{F0512561-50D6-4792-A1A8-DFEC3068601B}" type="presOf" srcId="{98EF0A03-74FE-46DC-8740-41F1067091A9}" destId="{F090310B-5A5B-43EC-9323-C1510A1388F3}" srcOrd="0" destOrd="0" presId="urn:microsoft.com/office/officeart/2005/8/layout/hierarchy3"/>
    <dgm:cxn modelId="{4D0DBC69-6640-4F17-B940-63C8E9E4508B}" type="presOf" srcId="{1FC47383-1E84-4ADB-89E3-9524938E5446}" destId="{E5742E13-86F3-46D4-BA65-BAD799FBAE49}" srcOrd="0" destOrd="0" presId="urn:microsoft.com/office/officeart/2005/8/layout/hierarchy3"/>
    <dgm:cxn modelId="{EFC97251-477D-4BA4-A265-AE5397CD1976}" srcId="{3197A911-5CE7-4408-B12C-6315704AE329}" destId="{AB9FCA0A-D3D9-4545-A6EC-B756BB32EDB0}" srcOrd="0" destOrd="0" parTransId="{98EF0A03-74FE-46DC-8740-41F1067091A9}" sibTransId="{829F64B9-14A5-4318-8DBD-379EB0DC8A5F}"/>
    <dgm:cxn modelId="{10A07B51-8FB1-4ECE-A78F-1EC7ABCAD132}" type="presOf" srcId="{D6D9D66D-FE4D-447D-AC79-8BCBE17A3FB3}" destId="{F0F03BB9-F401-4A8E-B0A5-52EEE4410603}" srcOrd="0" destOrd="0" presId="urn:microsoft.com/office/officeart/2005/8/layout/hierarchy3"/>
    <dgm:cxn modelId="{30F03075-7C2D-454F-91C6-ED2DF6AC5F88}" srcId="{1FC47383-1E84-4ADB-89E3-9524938E5446}" destId="{3197A911-5CE7-4408-B12C-6315704AE329}" srcOrd="0" destOrd="0" parTransId="{E74F2BD6-BCA2-41EC-B0B7-FA3291688504}" sibTransId="{321F9F43-4AED-452A-9704-E7FCF8166608}"/>
    <dgm:cxn modelId="{CBF35579-2EA7-421B-B8EE-D7140A18773D}" type="presOf" srcId="{62DC6639-3D7F-4DCF-BA30-639948574E25}" destId="{B48974DA-8A0C-442B-8BD1-AB90AE5363EA}" srcOrd="0" destOrd="0" presId="urn:microsoft.com/office/officeart/2005/8/layout/hierarchy3"/>
    <dgm:cxn modelId="{DDA9FD7A-22A5-47BD-BA52-3F36437C588A}" type="presOf" srcId="{3197A911-5CE7-4408-B12C-6315704AE329}" destId="{05079F15-9F4A-414A-A366-B3112C0337B6}" srcOrd="1" destOrd="0" presId="urn:microsoft.com/office/officeart/2005/8/layout/hierarchy3"/>
    <dgm:cxn modelId="{ADF08BA2-EAC6-4DF7-A0EA-A6D23245EB9C}" srcId="{3197A911-5CE7-4408-B12C-6315704AE329}" destId="{D6D9D66D-FE4D-447D-AC79-8BCBE17A3FB3}" srcOrd="1" destOrd="0" parTransId="{62DC6639-3D7F-4DCF-BA30-639948574E25}" sibTransId="{619BB3F4-5A29-4070-A08E-8BA7466F4288}"/>
    <dgm:cxn modelId="{4150D0DE-B1CF-4BB6-911D-E571D47263B4}" type="presOf" srcId="{3197A911-5CE7-4408-B12C-6315704AE329}" destId="{99932ECD-6D5B-49CF-B35E-93B25A440CC0}" srcOrd="0" destOrd="0" presId="urn:microsoft.com/office/officeart/2005/8/layout/hierarchy3"/>
    <dgm:cxn modelId="{87D65621-8546-4453-8273-EC524FF5A8A9}" type="presParOf" srcId="{E5742E13-86F3-46D4-BA65-BAD799FBAE49}" destId="{EDF94096-2988-4064-B3CD-33FDE71906A6}" srcOrd="0" destOrd="0" presId="urn:microsoft.com/office/officeart/2005/8/layout/hierarchy3"/>
    <dgm:cxn modelId="{5B8EC8A4-095A-46FC-B4AF-6029FC302DAA}" type="presParOf" srcId="{EDF94096-2988-4064-B3CD-33FDE71906A6}" destId="{4454D6CF-122B-48D2-90B1-455B5F5E2A8F}" srcOrd="0" destOrd="0" presId="urn:microsoft.com/office/officeart/2005/8/layout/hierarchy3"/>
    <dgm:cxn modelId="{AE401464-972E-496D-AA0F-AAB4B9363B65}" type="presParOf" srcId="{4454D6CF-122B-48D2-90B1-455B5F5E2A8F}" destId="{99932ECD-6D5B-49CF-B35E-93B25A440CC0}" srcOrd="0" destOrd="0" presId="urn:microsoft.com/office/officeart/2005/8/layout/hierarchy3"/>
    <dgm:cxn modelId="{C184F712-DE18-4259-8217-66175CC3431D}" type="presParOf" srcId="{4454D6CF-122B-48D2-90B1-455B5F5E2A8F}" destId="{05079F15-9F4A-414A-A366-B3112C0337B6}" srcOrd="1" destOrd="0" presId="urn:microsoft.com/office/officeart/2005/8/layout/hierarchy3"/>
    <dgm:cxn modelId="{3EA64069-CAA1-412E-AF86-CE4613146F46}" type="presParOf" srcId="{EDF94096-2988-4064-B3CD-33FDE71906A6}" destId="{75345AC9-6628-451D-BA54-4CC403D0ED50}" srcOrd="1" destOrd="0" presId="urn:microsoft.com/office/officeart/2005/8/layout/hierarchy3"/>
    <dgm:cxn modelId="{B5AF2AAA-AF47-4773-8B42-BE9D9A12E522}" type="presParOf" srcId="{75345AC9-6628-451D-BA54-4CC403D0ED50}" destId="{F090310B-5A5B-43EC-9323-C1510A1388F3}" srcOrd="0" destOrd="0" presId="urn:microsoft.com/office/officeart/2005/8/layout/hierarchy3"/>
    <dgm:cxn modelId="{5938C312-7992-47AC-A347-33B503E2F214}" type="presParOf" srcId="{75345AC9-6628-451D-BA54-4CC403D0ED50}" destId="{83B528A8-A3C7-40E9-8930-D95A8728ED97}" srcOrd="1" destOrd="0" presId="urn:microsoft.com/office/officeart/2005/8/layout/hierarchy3"/>
    <dgm:cxn modelId="{6E61BE09-6189-422D-85F2-FC0CB4EB0E62}" type="presParOf" srcId="{75345AC9-6628-451D-BA54-4CC403D0ED50}" destId="{B48974DA-8A0C-442B-8BD1-AB90AE5363EA}" srcOrd="2" destOrd="0" presId="urn:microsoft.com/office/officeart/2005/8/layout/hierarchy3"/>
    <dgm:cxn modelId="{3E7CA5F2-F61D-4911-8BAD-5E563FE6AAB7}" type="presParOf" srcId="{75345AC9-6628-451D-BA54-4CC403D0ED50}" destId="{F0F03BB9-F401-4A8E-B0A5-52EEE4410603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FC47383-1E84-4ADB-89E3-9524938E5446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3197A911-5CE7-4408-B12C-6315704AE329}">
      <dgm:prSet phldrT="[Tekst]" custT="1"/>
      <dgm:spPr>
        <a:solidFill>
          <a:schemeClr val="accent5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hr-HR" sz="1600" dirty="0" err="1">
              <a:solidFill>
                <a:schemeClr val="tx1"/>
              </a:solidFill>
            </a:rPr>
            <a:t>Priuštivost</a:t>
          </a:r>
          <a:r>
            <a:rPr lang="hr-HR" sz="1600" dirty="0">
              <a:solidFill>
                <a:schemeClr val="tx1"/>
              </a:solidFill>
            </a:rPr>
            <a:t>, pristupačnost i dostupnost prijevoza </a:t>
          </a:r>
          <a:endParaRPr lang="hr-HR" sz="1600" b="1" dirty="0">
            <a:solidFill>
              <a:schemeClr val="tx1"/>
            </a:solidFill>
          </a:endParaRPr>
        </a:p>
      </dgm:t>
    </dgm:pt>
    <dgm:pt modelId="{E74F2BD6-BCA2-41EC-B0B7-FA3291688504}" type="parTrans" cxnId="{30F03075-7C2D-454F-91C6-ED2DF6AC5F88}">
      <dgm:prSet/>
      <dgm:spPr/>
      <dgm:t>
        <a:bodyPr/>
        <a:lstStyle/>
        <a:p>
          <a:endParaRPr lang="hr-HR"/>
        </a:p>
      </dgm:t>
    </dgm:pt>
    <dgm:pt modelId="{321F9F43-4AED-452A-9704-E7FCF8166608}" type="sibTrans" cxnId="{30F03075-7C2D-454F-91C6-ED2DF6AC5F88}">
      <dgm:prSet/>
      <dgm:spPr/>
      <dgm:t>
        <a:bodyPr/>
        <a:lstStyle/>
        <a:p>
          <a:endParaRPr lang="hr-HR"/>
        </a:p>
      </dgm:t>
    </dgm:pt>
    <dgm:pt modelId="{AB9FCA0A-D3D9-4545-A6EC-B756BB32EDB0}">
      <dgm:prSet phldrT="[Tekst]" custT="1"/>
      <dgm:spPr>
        <a:solidFill>
          <a:schemeClr val="accent5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hr-HR" sz="1400" dirty="0"/>
            <a:t>Učinkovitim spajanjem perifernih i ruralnih područja kroz poboljšanu integraciju usluga javnog prijevoza</a:t>
          </a:r>
        </a:p>
      </dgm:t>
    </dgm:pt>
    <dgm:pt modelId="{98EF0A03-74FE-46DC-8740-41F1067091A9}" type="parTrans" cxnId="{EFC97251-477D-4BA4-A265-AE5397CD1976}">
      <dgm:prSet/>
      <dgm:spPr>
        <a:ln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endParaRPr lang="hr-HR"/>
        </a:p>
      </dgm:t>
    </dgm:pt>
    <dgm:pt modelId="{829F64B9-14A5-4318-8DBD-379EB0DC8A5F}" type="sibTrans" cxnId="{EFC97251-477D-4BA4-A265-AE5397CD1976}">
      <dgm:prSet/>
      <dgm:spPr/>
      <dgm:t>
        <a:bodyPr/>
        <a:lstStyle/>
        <a:p>
          <a:endParaRPr lang="hr-HR"/>
        </a:p>
      </dgm:t>
    </dgm:pt>
    <dgm:pt modelId="{D6D9D66D-FE4D-447D-AC79-8BCBE17A3FB3}">
      <dgm:prSet phldrT="[Tekst]" custT="1"/>
      <dgm:spPr>
        <a:solidFill>
          <a:schemeClr val="accent5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hr-HR" sz="1400" dirty="0"/>
            <a:t>Poboljšanjem pristupa osnovnim uslugama, kao što su zdravstvena skrb, obrazovanje i zapošljavanje</a:t>
          </a:r>
        </a:p>
      </dgm:t>
    </dgm:pt>
    <dgm:pt modelId="{62DC6639-3D7F-4DCF-BA30-639948574E25}" type="parTrans" cxnId="{ADF08BA2-EAC6-4DF7-A0EA-A6D23245EB9C}">
      <dgm:prSet/>
      <dgm:spPr>
        <a:ln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endParaRPr lang="hr-HR"/>
        </a:p>
      </dgm:t>
    </dgm:pt>
    <dgm:pt modelId="{619BB3F4-5A29-4070-A08E-8BA7466F4288}" type="sibTrans" cxnId="{ADF08BA2-EAC6-4DF7-A0EA-A6D23245EB9C}">
      <dgm:prSet/>
      <dgm:spPr/>
      <dgm:t>
        <a:bodyPr/>
        <a:lstStyle/>
        <a:p>
          <a:endParaRPr lang="hr-HR"/>
        </a:p>
      </dgm:t>
    </dgm:pt>
    <dgm:pt modelId="{0F24D854-8F5A-4FBD-BFB7-C247C66009FD}">
      <dgm:prSet phldrT="[Tekst]" custT="1"/>
      <dgm:spPr>
        <a:solidFill>
          <a:schemeClr val="accent5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hr-HR" sz="1400" dirty="0"/>
            <a:t>Pružanjem alternative posjedovanju osobnog automobila</a:t>
          </a:r>
        </a:p>
      </dgm:t>
    </dgm:pt>
    <dgm:pt modelId="{619E2AC0-62AC-4EE8-8A5F-5AFAAFD39F78}" type="parTrans" cxnId="{FE9BF621-FB37-4125-9F79-DBD68BC6F6C7}">
      <dgm:prSet/>
      <dgm:spPr/>
      <dgm:t>
        <a:bodyPr/>
        <a:lstStyle/>
        <a:p>
          <a:endParaRPr lang="hr-HR"/>
        </a:p>
      </dgm:t>
    </dgm:pt>
    <dgm:pt modelId="{0F642C4F-0C18-4218-96DD-9FB0F8014842}" type="sibTrans" cxnId="{FE9BF621-FB37-4125-9F79-DBD68BC6F6C7}">
      <dgm:prSet/>
      <dgm:spPr/>
      <dgm:t>
        <a:bodyPr/>
        <a:lstStyle/>
        <a:p>
          <a:endParaRPr lang="hr-HR"/>
        </a:p>
      </dgm:t>
    </dgm:pt>
    <dgm:pt modelId="{E5742E13-86F3-46D4-BA65-BAD799FBAE49}" type="pres">
      <dgm:prSet presAssocID="{1FC47383-1E84-4ADB-89E3-9524938E544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DF94096-2988-4064-B3CD-33FDE71906A6}" type="pres">
      <dgm:prSet presAssocID="{3197A911-5CE7-4408-B12C-6315704AE329}" presName="root" presStyleCnt="0"/>
      <dgm:spPr/>
    </dgm:pt>
    <dgm:pt modelId="{4454D6CF-122B-48D2-90B1-455B5F5E2A8F}" type="pres">
      <dgm:prSet presAssocID="{3197A911-5CE7-4408-B12C-6315704AE329}" presName="rootComposite" presStyleCnt="0"/>
      <dgm:spPr/>
    </dgm:pt>
    <dgm:pt modelId="{99932ECD-6D5B-49CF-B35E-93B25A440CC0}" type="pres">
      <dgm:prSet presAssocID="{3197A911-5CE7-4408-B12C-6315704AE329}" presName="rootText" presStyleLbl="node1" presStyleIdx="0" presStyleCnt="1" custScaleX="191402" custScaleY="125612" custLinFactNeighborX="6233" custLinFactNeighborY="-35936"/>
      <dgm:spPr/>
    </dgm:pt>
    <dgm:pt modelId="{05079F15-9F4A-414A-A366-B3112C0337B6}" type="pres">
      <dgm:prSet presAssocID="{3197A911-5CE7-4408-B12C-6315704AE329}" presName="rootConnector" presStyleLbl="node1" presStyleIdx="0" presStyleCnt="1"/>
      <dgm:spPr/>
    </dgm:pt>
    <dgm:pt modelId="{75345AC9-6628-451D-BA54-4CC403D0ED50}" type="pres">
      <dgm:prSet presAssocID="{3197A911-5CE7-4408-B12C-6315704AE329}" presName="childShape" presStyleCnt="0"/>
      <dgm:spPr/>
    </dgm:pt>
    <dgm:pt modelId="{F090310B-5A5B-43EC-9323-C1510A1388F3}" type="pres">
      <dgm:prSet presAssocID="{98EF0A03-74FE-46DC-8740-41F1067091A9}" presName="Name13" presStyleLbl="parChTrans1D2" presStyleIdx="0" presStyleCnt="3"/>
      <dgm:spPr/>
    </dgm:pt>
    <dgm:pt modelId="{83B528A8-A3C7-40E9-8930-D95A8728ED97}" type="pres">
      <dgm:prSet presAssocID="{AB9FCA0A-D3D9-4545-A6EC-B756BB32EDB0}" presName="childText" presStyleLbl="bgAcc1" presStyleIdx="0" presStyleCnt="3" custScaleX="271639" custScaleY="100756" custLinFactNeighborX="-3185" custLinFactNeighborY="-31491">
        <dgm:presLayoutVars>
          <dgm:bulletEnabled val="1"/>
        </dgm:presLayoutVars>
      </dgm:prSet>
      <dgm:spPr/>
    </dgm:pt>
    <dgm:pt modelId="{B48974DA-8A0C-442B-8BD1-AB90AE5363EA}" type="pres">
      <dgm:prSet presAssocID="{62DC6639-3D7F-4DCF-BA30-639948574E25}" presName="Name13" presStyleLbl="parChTrans1D2" presStyleIdx="1" presStyleCnt="3"/>
      <dgm:spPr/>
    </dgm:pt>
    <dgm:pt modelId="{F0F03BB9-F401-4A8E-B0A5-52EEE4410603}" type="pres">
      <dgm:prSet presAssocID="{D6D9D66D-FE4D-447D-AC79-8BCBE17A3FB3}" presName="childText" presStyleLbl="bgAcc1" presStyleIdx="1" presStyleCnt="3" custScaleX="267927" custScaleY="85929" custLinFactNeighborX="-911" custLinFactNeighborY="-34162">
        <dgm:presLayoutVars>
          <dgm:bulletEnabled val="1"/>
        </dgm:presLayoutVars>
      </dgm:prSet>
      <dgm:spPr/>
    </dgm:pt>
    <dgm:pt modelId="{C41023BF-209C-40B7-B226-6537E87FB3F0}" type="pres">
      <dgm:prSet presAssocID="{619E2AC0-62AC-4EE8-8A5F-5AFAAFD39F78}" presName="Name13" presStyleLbl="parChTrans1D2" presStyleIdx="2" presStyleCnt="3"/>
      <dgm:spPr/>
    </dgm:pt>
    <dgm:pt modelId="{1B432FE6-FBBA-46F3-A39D-B2F562C4E598}" type="pres">
      <dgm:prSet presAssocID="{0F24D854-8F5A-4FBD-BFB7-C247C66009FD}" presName="childText" presStyleLbl="bgAcc1" presStyleIdx="2" presStyleCnt="3" custScaleX="275269" custLinFactNeighborX="-2041" custLinFactNeighborY="-30212">
        <dgm:presLayoutVars>
          <dgm:bulletEnabled val="1"/>
        </dgm:presLayoutVars>
      </dgm:prSet>
      <dgm:spPr/>
    </dgm:pt>
  </dgm:ptLst>
  <dgm:cxnLst>
    <dgm:cxn modelId="{C2E6C01E-64AA-403B-A3C5-F3B92D3E53BF}" type="presOf" srcId="{AB9FCA0A-D3D9-4545-A6EC-B756BB32EDB0}" destId="{83B528A8-A3C7-40E9-8930-D95A8728ED97}" srcOrd="0" destOrd="0" presId="urn:microsoft.com/office/officeart/2005/8/layout/hierarchy3"/>
    <dgm:cxn modelId="{FE9BF621-FB37-4125-9F79-DBD68BC6F6C7}" srcId="{3197A911-5CE7-4408-B12C-6315704AE329}" destId="{0F24D854-8F5A-4FBD-BFB7-C247C66009FD}" srcOrd="2" destOrd="0" parTransId="{619E2AC0-62AC-4EE8-8A5F-5AFAAFD39F78}" sibTransId="{0F642C4F-0C18-4218-96DD-9FB0F8014842}"/>
    <dgm:cxn modelId="{DFD04E26-666A-423C-8EB3-891C1654B575}" type="presOf" srcId="{619E2AC0-62AC-4EE8-8A5F-5AFAAFD39F78}" destId="{C41023BF-209C-40B7-B226-6537E87FB3F0}" srcOrd="0" destOrd="0" presId="urn:microsoft.com/office/officeart/2005/8/layout/hierarchy3"/>
    <dgm:cxn modelId="{F0512561-50D6-4792-A1A8-DFEC3068601B}" type="presOf" srcId="{98EF0A03-74FE-46DC-8740-41F1067091A9}" destId="{F090310B-5A5B-43EC-9323-C1510A1388F3}" srcOrd="0" destOrd="0" presId="urn:microsoft.com/office/officeart/2005/8/layout/hierarchy3"/>
    <dgm:cxn modelId="{4D0DBC69-6640-4F17-B940-63C8E9E4508B}" type="presOf" srcId="{1FC47383-1E84-4ADB-89E3-9524938E5446}" destId="{E5742E13-86F3-46D4-BA65-BAD799FBAE49}" srcOrd="0" destOrd="0" presId="urn:microsoft.com/office/officeart/2005/8/layout/hierarchy3"/>
    <dgm:cxn modelId="{EFC97251-477D-4BA4-A265-AE5397CD1976}" srcId="{3197A911-5CE7-4408-B12C-6315704AE329}" destId="{AB9FCA0A-D3D9-4545-A6EC-B756BB32EDB0}" srcOrd="0" destOrd="0" parTransId="{98EF0A03-74FE-46DC-8740-41F1067091A9}" sibTransId="{829F64B9-14A5-4318-8DBD-379EB0DC8A5F}"/>
    <dgm:cxn modelId="{10A07B51-8FB1-4ECE-A78F-1EC7ABCAD132}" type="presOf" srcId="{D6D9D66D-FE4D-447D-AC79-8BCBE17A3FB3}" destId="{F0F03BB9-F401-4A8E-B0A5-52EEE4410603}" srcOrd="0" destOrd="0" presId="urn:microsoft.com/office/officeart/2005/8/layout/hierarchy3"/>
    <dgm:cxn modelId="{30F03075-7C2D-454F-91C6-ED2DF6AC5F88}" srcId="{1FC47383-1E84-4ADB-89E3-9524938E5446}" destId="{3197A911-5CE7-4408-B12C-6315704AE329}" srcOrd="0" destOrd="0" parTransId="{E74F2BD6-BCA2-41EC-B0B7-FA3291688504}" sibTransId="{321F9F43-4AED-452A-9704-E7FCF8166608}"/>
    <dgm:cxn modelId="{CBF35579-2EA7-421B-B8EE-D7140A18773D}" type="presOf" srcId="{62DC6639-3D7F-4DCF-BA30-639948574E25}" destId="{B48974DA-8A0C-442B-8BD1-AB90AE5363EA}" srcOrd="0" destOrd="0" presId="urn:microsoft.com/office/officeart/2005/8/layout/hierarchy3"/>
    <dgm:cxn modelId="{DDA9FD7A-22A5-47BD-BA52-3F36437C588A}" type="presOf" srcId="{3197A911-5CE7-4408-B12C-6315704AE329}" destId="{05079F15-9F4A-414A-A366-B3112C0337B6}" srcOrd="1" destOrd="0" presId="urn:microsoft.com/office/officeart/2005/8/layout/hierarchy3"/>
    <dgm:cxn modelId="{ADF08BA2-EAC6-4DF7-A0EA-A6D23245EB9C}" srcId="{3197A911-5CE7-4408-B12C-6315704AE329}" destId="{D6D9D66D-FE4D-447D-AC79-8BCBE17A3FB3}" srcOrd="1" destOrd="0" parTransId="{62DC6639-3D7F-4DCF-BA30-639948574E25}" sibTransId="{619BB3F4-5A29-4070-A08E-8BA7466F4288}"/>
    <dgm:cxn modelId="{E1690BC6-8B45-41E9-8DE3-1A6470D0374D}" type="presOf" srcId="{0F24D854-8F5A-4FBD-BFB7-C247C66009FD}" destId="{1B432FE6-FBBA-46F3-A39D-B2F562C4E598}" srcOrd="0" destOrd="0" presId="urn:microsoft.com/office/officeart/2005/8/layout/hierarchy3"/>
    <dgm:cxn modelId="{4150D0DE-B1CF-4BB6-911D-E571D47263B4}" type="presOf" srcId="{3197A911-5CE7-4408-B12C-6315704AE329}" destId="{99932ECD-6D5B-49CF-B35E-93B25A440CC0}" srcOrd="0" destOrd="0" presId="urn:microsoft.com/office/officeart/2005/8/layout/hierarchy3"/>
    <dgm:cxn modelId="{87D65621-8546-4453-8273-EC524FF5A8A9}" type="presParOf" srcId="{E5742E13-86F3-46D4-BA65-BAD799FBAE49}" destId="{EDF94096-2988-4064-B3CD-33FDE71906A6}" srcOrd="0" destOrd="0" presId="urn:microsoft.com/office/officeart/2005/8/layout/hierarchy3"/>
    <dgm:cxn modelId="{5B8EC8A4-095A-46FC-B4AF-6029FC302DAA}" type="presParOf" srcId="{EDF94096-2988-4064-B3CD-33FDE71906A6}" destId="{4454D6CF-122B-48D2-90B1-455B5F5E2A8F}" srcOrd="0" destOrd="0" presId="urn:microsoft.com/office/officeart/2005/8/layout/hierarchy3"/>
    <dgm:cxn modelId="{AE401464-972E-496D-AA0F-AAB4B9363B65}" type="presParOf" srcId="{4454D6CF-122B-48D2-90B1-455B5F5E2A8F}" destId="{99932ECD-6D5B-49CF-B35E-93B25A440CC0}" srcOrd="0" destOrd="0" presId="urn:microsoft.com/office/officeart/2005/8/layout/hierarchy3"/>
    <dgm:cxn modelId="{C184F712-DE18-4259-8217-66175CC3431D}" type="presParOf" srcId="{4454D6CF-122B-48D2-90B1-455B5F5E2A8F}" destId="{05079F15-9F4A-414A-A366-B3112C0337B6}" srcOrd="1" destOrd="0" presId="urn:microsoft.com/office/officeart/2005/8/layout/hierarchy3"/>
    <dgm:cxn modelId="{3EA64069-CAA1-412E-AF86-CE4613146F46}" type="presParOf" srcId="{EDF94096-2988-4064-B3CD-33FDE71906A6}" destId="{75345AC9-6628-451D-BA54-4CC403D0ED50}" srcOrd="1" destOrd="0" presId="urn:microsoft.com/office/officeart/2005/8/layout/hierarchy3"/>
    <dgm:cxn modelId="{B5AF2AAA-AF47-4773-8B42-BE9D9A12E522}" type="presParOf" srcId="{75345AC9-6628-451D-BA54-4CC403D0ED50}" destId="{F090310B-5A5B-43EC-9323-C1510A1388F3}" srcOrd="0" destOrd="0" presId="urn:microsoft.com/office/officeart/2005/8/layout/hierarchy3"/>
    <dgm:cxn modelId="{5938C312-7992-47AC-A347-33B503E2F214}" type="presParOf" srcId="{75345AC9-6628-451D-BA54-4CC403D0ED50}" destId="{83B528A8-A3C7-40E9-8930-D95A8728ED97}" srcOrd="1" destOrd="0" presId="urn:microsoft.com/office/officeart/2005/8/layout/hierarchy3"/>
    <dgm:cxn modelId="{6E61BE09-6189-422D-85F2-FC0CB4EB0E62}" type="presParOf" srcId="{75345AC9-6628-451D-BA54-4CC403D0ED50}" destId="{B48974DA-8A0C-442B-8BD1-AB90AE5363EA}" srcOrd="2" destOrd="0" presId="urn:microsoft.com/office/officeart/2005/8/layout/hierarchy3"/>
    <dgm:cxn modelId="{3E7CA5F2-F61D-4911-8BAD-5E563FE6AAB7}" type="presParOf" srcId="{75345AC9-6628-451D-BA54-4CC403D0ED50}" destId="{F0F03BB9-F401-4A8E-B0A5-52EEE4410603}" srcOrd="3" destOrd="0" presId="urn:microsoft.com/office/officeart/2005/8/layout/hierarchy3"/>
    <dgm:cxn modelId="{E9ECC93B-FF4A-466F-B017-057B46BB10A4}" type="presParOf" srcId="{75345AC9-6628-451D-BA54-4CC403D0ED50}" destId="{C41023BF-209C-40B7-B226-6537E87FB3F0}" srcOrd="4" destOrd="0" presId="urn:microsoft.com/office/officeart/2005/8/layout/hierarchy3"/>
    <dgm:cxn modelId="{9025C3A4-0C61-415F-B87E-83C111A4A806}" type="presParOf" srcId="{75345AC9-6628-451D-BA54-4CC403D0ED50}" destId="{1B432FE6-FBBA-46F3-A39D-B2F562C4E598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FC47383-1E84-4ADB-89E3-9524938E5446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3197A911-5CE7-4408-B12C-6315704AE329}">
      <dgm:prSet phldrT="[Tekst]" custT="1"/>
      <dgm:spPr>
        <a:solidFill>
          <a:schemeClr val="accent5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hr-HR" sz="1600" dirty="0">
              <a:solidFill>
                <a:schemeClr val="tx1"/>
              </a:solidFill>
            </a:rPr>
            <a:t>Dugoročna smanjenja troškova prijevoza ranjivim kućanstvima</a:t>
          </a:r>
          <a:endParaRPr lang="hr-HR" sz="1600" b="1" dirty="0">
            <a:solidFill>
              <a:schemeClr val="tx1"/>
            </a:solidFill>
          </a:endParaRPr>
        </a:p>
      </dgm:t>
    </dgm:pt>
    <dgm:pt modelId="{E74F2BD6-BCA2-41EC-B0B7-FA3291688504}" type="parTrans" cxnId="{30F03075-7C2D-454F-91C6-ED2DF6AC5F88}">
      <dgm:prSet/>
      <dgm:spPr/>
      <dgm:t>
        <a:bodyPr/>
        <a:lstStyle/>
        <a:p>
          <a:endParaRPr lang="hr-HR"/>
        </a:p>
      </dgm:t>
    </dgm:pt>
    <dgm:pt modelId="{321F9F43-4AED-452A-9704-E7FCF8166608}" type="sibTrans" cxnId="{30F03075-7C2D-454F-91C6-ED2DF6AC5F88}">
      <dgm:prSet/>
      <dgm:spPr/>
      <dgm:t>
        <a:bodyPr/>
        <a:lstStyle/>
        <a:p>
          <a:endParaRPr lang="hr-HR"/>
        </a:p>
      </dgm:t>
    </dgm:pt>
    <dgm:pt modelId="{AB9FCA0A-D3D9-4545-A6EC-B756BB32EDB0}">
      <dgm:prSet phldrT="[Tekst]" custT="1"/>
      <dgm:spPr>
        <a:solidFill>
          <a:schemeClr val="accent5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hr-HR" sz="1400" dirty="0"/>
            <a:t>Nabavom novog ili korištenog vozila</a:t>
          </a:r>
        </a:p>
      </dgm:t>
    </dgm:pt>
    <dgm:pt modelId="{98EF0A03-74FE-46DC-8740-41F1067091A9}" type="parTrans" cxnId="{EFC97251-477D-4BA4-A265-AE5397CD1976}">
      <dgm:prSet/>
      <dgm:spPr>
        <a:ln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endParaRPr lang="hr-HR"/>
        </a:p>
      </dgm:t>
    </dgm:pt>
    <dgm:pt modelId="{829F64B9-14A5-4318-8DBD-379EB0DC8A5F}" type="sibTrans" cxnId="{EFC97251-477D-4BA4-A265-AE5397CD1976}">
      <dgm:prSet/>
      <dgm:spPr/>
      <dgm:t>
        <a:bodyPr/>
        <a:lstStyle/>
        <a:p>
          <a:endParaRPr lang="hr-HR"/>
        </a:p>
      </dgm:t>
    </dgm:pt>
    <dgm:pt modelId="{D6D9D66D-FE4D-447D-AC79-8BCBE17A3FB3}">
      <dgm:prSet phldrT="[Tekst]" custT="1"/>
      <dgm:spPr>
        <a:solidFill>
          <a:schemeClr val="accent5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hr-HR" sz="1400" dirty="0"/>
            <a:t>Ugradnjom kućne punionice</a:t>
          </a:r>
        </a:p>
      </dgm:t>
    </dgm:pt>
    <dgm:pt modelId="{62DC6639-3D7F-4DCF-BA30-639948574E25}" type="parTrans" cxnId="{ADF08BA2-EAC6-4DF7-A0EA-A6D23245EB9C}">
      <dgm:prSet/>
      <dgm:spPr>
        <a:ln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endParaRPr lang="hr-HR"/>
        </a:p>
      </dgm:t>
    </dgm:pt>
    <dgm:pt modelId="{619BB3F4-5A29-4070-A08E-8BA7466F4288}" type="sibTrans" cxnId="{ADF08BA2-EAC6-4DF7-A0EA-A6D23245EB9C}">
      <dgm:prSet/>
      <dgm:spPr/>
      <dgm:t>
        <a:bodyPr/>
        <a:lstStyle/>
        <a:p>
          <a:endParaRPr lang="hr-HR"/>
        </a:p>
      </dgm:t>
    </dgm:pt>
    <dgm:pt modelId="{7DC217C8-9AC1-4E44-A093-76729CDC6A50}">
      <dgm:prSet phldrT="[Tekst]" custT="1"/>
      <dgm:spPr>
        <a:solidFill>
          <a:schemeClr val="accent5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hr-HR" sz="1400" dirty="0"/>
            <a:t>Smanjenjem potreba za popravcima automobila</a:t>
          </a:r>
        </a:p>
      </dgm:t>
    </dgm:pt>
    <dgm:pt modelId="{5A42E08D-E544-4E22-BA1F-F16323BA86E1}" type="parTrans" cxnId="{EA191D06-8F53-499A-BDD7-FA3B720FF163}">
      <dgm:prSet/>
      <dgm:spPr/>
      <dgm:t>
        <a:bodyPr/>
        <a:lstStyle/>
        <a:p>
          <a:endParaRPr lang="hr-HR"/>
        </a:p>
      </dgm:t>
    </dgm:pt>
    <dgm:pt modelId="{C6892A2C-22FE-4D8D-AA26-DFFA2678D539}" type="sibTrans" cxnId="{EA191D06-8F53-499A-BDD7-FA3B720FF163}">
      <dgm:prSet/>
      <dgm:spPr/>
      <dgm:t>
        <a:bodyPr/>
        <a:lstStyle/>
        <a:p>
          <a:endParaRPr lang="hr-HR"/>
        </a:p>
      </dgm:t>
    </dgm:pt>
    <dgm:pt modelId="{E5742E13-86F3-46D4-BA65-BAD799FBAE49}" type="pres">
      <dgm:prSet presAssocID="{1FC47383-1E84-4ADB-89E3-9524938E544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DF94096-2988-4064-B3CD-33FDE71906A6}" type="pres">
      <dgm:prSet presAssocID="{3197A911-5CE7-4408-B12C-6315704AE329}" presName="root" presStyleCnt="0"/>
      <dgm:spPr/>
    </dgm:pt>
    <dgm:pt modelId="{4454D6CF-122B-48D2-90B1-455B5F5E2A8F}" type="pres">
      <dgm:prSet presAssocID="{3197A911-5CE7-4408-B12C-6315704AE329}" presName="rootComposite" presStyleCnt="0"/>
      <dgm:spPr/>
    </dgm:pt>
    <dgm:pt modelId="{99932ECD-6D5B-49CF-B35E-93B25A440CC0}" type="pres">
      <dgm:prSet presAssocID="{3197A911-5CE7-4408-B12C-6315704AE329}" presName="rootText" presStyleLbl="node1" presStyleIdx="0" presStyleCnt="1" custScaleX="191402" custScaleY="125612" custLinFactNeighborX="6233" custLinFactNeighborY="-77168"/>
      <dgm:spPr/>
    </dgm:pt>
    <dgm:pt modelId="{05079F15-9F4A-414A-A366-B3112C0337B6}" type="pres">
      <dgm:prSet presAssocID="{3197A911-5CE7-4408-B12C-6315704AE329}" presName="rootConnector" presStyleLbl="node1" presStyleIdx="0" presStyleCnt="1"/>
      <dgm:spPr/>
    </dgm:pt>
    <dgm:pt modelId="{75345AC9-6628-451D-BA54-4CC403D0ED50}" type="pres">
      <dgm:prSet presAssocID="{3197A911-5CE7-4408-B12C-6315704AE329}" presName="childShape" presStyleCnt="0"/>
      <dgm:spPr/>
    </dgm:pt>
    <dgm:pt modelId="{F090310B-5A5B-43EC-9323-C1510A1388F3}" type="pres">
      <dgm:prSet presAssocID="{98EF0A03-74FE-46DC-8740-41F1067091A9}" presName="Name13" presStyleLbl="parChTrans1D2" presStyleIdx="0" presStyleCnt="3"/>
      <dgm:spPr/>
    </dgm:pt>
    <dgm:pt modelId="{83B528A8-A3C7-40E9-8930-D95A8728ED97}" type="pres">
      <dgm:prSet presAssocID="{AB9FCA0A-D3D9-4545-A6EC-B756BB32EDB0}" presName="childText" presStyleLbl="bgAcc1" presStyleIdx="0" presStyleCnt="3" custScaleX="271639" custScaleY="100756" custLinFactNeighborX="-6651" custLinFactNeighborY="-47230">
        <dgm:presLayoutVars>
          <dgm:bulletEnabled val="1"/>
        </dgm:presLayoutVars>
      </dgm:prSet>
      <dgm:spPr/>
    </dgm:pt>
    <dgm:pt modelId="{B48974DA-8A0C-442B-8BD1-AB90AE5363EA}" type="pres">
      <dgm:prSet presAssocID="{62DC6639-3D7F-4DCF-BA30-639948574E25}" presName="Name13" presStyleLbl="parChTrans1D2" presStyleIdx="1" presStyleCnt="3"/>
      <dgm:spPr/>
    </dgm:pt>
    <dgm:pt modelId="{F0F03BB9-F401-4A8E-B0A5-52EEE4410603}" type="pres">
      <dgm:prSet presAssocID="{D6D9D66D-FE4D-447D-AC79-8BCBE17A3FB3}" presName="childText" presStyleLbl="bgAcc1" presStyleIdx="1" presStyleCnt="3" custScaleX="267927" custScaleY="85929" custLinFactNeighborX="-4030" custLinFactNeighborY="-36094">
        <dgm:presLayoutVars>
          <dgm:bulletEnabled val="1"/>
        </dgm:presLayoutVars>
      </dgm:prSet>
      <dgm:spPr/>
    </dgm:pt>
    <dgm:pt modelId="{F08BC91C-3963-4179-BE2D-5352C1FC1423}" type="pres">
      <dgm:prSet presAssocID="{5A42E08D-E544-4E22-BA1F-F16323BA86E1}" presName="Name13" presStyleLbl="parChTrans1D2" presStyleIdx="2" presStyleCnt="3"/>
      <dgm:spPr/>
    </dgm:pt>
    <dgm:pt modelId="{3869D8DE-5EC2-4D8B-827B-203FF56DFD8F}" type="pres">
      <dgm:prSet presAssocID="{7DC217C8-9AC1-4E44-A093-76729CDC6A50}" presName="childText" presStyleLbl="bgAcc1" presStyleIdx="2" presStyleCnt="3" custScaleX="265250" custLinFactNeighborY="-23535">
        <dgm:presLayoutVars>
          <dgm:bulletEnabled val="1"/>
        </dgm:presLayoutVars>
      </dgm:prSet>
      <dgm:spPr/>
    </dgm:pt>
  </dgm:ptLst>
  <dgm:cxnLst>
    <dgm:cxn modelId="{EA191D06-8F53-499A-BDD7-FA3B720FF163}" srcId="{3197A911-5CE7-4408-B12C-6315704AE329}" destId="{7DC217C8-9AC1-4E44-A093-76729CDC6A50}" srcOrd="2" destOrd="0" parTransId="{5A42E08D-E544-4E22-BA1F-F16323BA86E1}" sibTransId="{C6892A2C-22FE-4D8D-AA26-DFFA2678D539}"/>
    <dgm:cxn modelId="{C2E6C01E-64AA-403B-A3C5-F3B92D3E53BF}" type="presOf" srcId="{AB9FCA0A-D3D9-4545-A6EC-B756BB32EDB0}" destId="{83B528A8-A3C7-40E9-8930-D95A8728ED97}" srcOrd="0" destOrd="0" presId="urn:microsoft.com/office/officeart/2005/8/layout/hierarchy3"/>
    <dgm:cxn modelId="{CEA42361-DFC3-4729-82CE-690379C133C3}" type="presOf" srcId="{7DC217C8-9AC1-4E44-A093-76729CDC6A50}" destId="{3869D8DE-5EC2-4D8B-827B-203FF56DFD8F}" srcOrd="0" destOrd="0" presId="urn:microsoft.com/office/officeart/2005/8/layout/hierarchy3"/>
    <dgm:cxn modelId="{F0512561-50D6-4792-A1A8-DFEC3068601B}" type="presOf" srcId="{98EF0A03-74FE-46DC-8740-41F1067091A9}" destId="{F090310B-5A5B-43EC-9323-C1510A1388F3}" srcOrd="0" destOrd="0" presId="urn:microsoft.com/office/officeart/2005/8/layout/hierarchy3"/>
    <dgm:cxn modelId="{2C748343-9F76-4F98-BBA7-281A670077E3}" type="presOf" srcId="{5A42E08D-E544-4E22-BA1F-F16323BA86E1}" destId="{F08BC91C-3963-4179-BE2D-5352C1FC1423}" srcOrd="0" destOrd="0" presId="urn:microsoft.com/office/officeart/2005/8/layout/hierarchy3"/>
    <dgm:cxn modelId="{4D0DBC69-6640-4F17-B940-63C8E9E4508B}" type="presOf" srcId="{1FC47383-1E84-4ADB-89E3-9524938E5446}" destId="{E5742E13-86F3-46D4-BA65-BAD799FBAE49}" srcOrd="0" destOrd="0" presId="urn:microsoft.com/office/officeart/2005/8/layout/hierarchy3"/>
    <dgm:cxn modelId="{EFC97251-477D-4BA4-A265-AE5397CD1976}" srcId="{3197A911-5CE7-4408-B12C-6315704AE329}" destId="{AB9FCA0A-D3D9-4545-A6EC-B756BB32EDB0}" srcOrd="0" destOrd="0" parTransId="{98EF0A03-74FE-46DC-8740-41F1067091A9}" sibTransId="{829F64B9-14A5-4318-8DBD-379EB0DC8A5F}"/>
    <dgm:cxn modelId="{10A07B51-8FB1-4ECE-A78F-1EC7ABCAD132}" type="presOf" srcId="{D6D9D66D-FE4D-447D-AC79-8BCBE17A3FB3}" destId="{F0F03BB9-F401-4A8E-B0A5-52EEE4410603}" srcOrd="0" destOrd="0" presId="urn:microsoft.com/office/officeart/2005/8/layout/hierarchy3"/>
    <dgm:cxn modelId="{30F03075-7C2D-454F-91C6-ED2DF6AC5F88}" srcId="{1FC47383-1E84-4ADB-89E3-9524938E5446}" destId="{3197A911-5CE7-4408-B12C-6315704AE329}" srcOrd="0" destOrd="0" parTransId="{E74F2BD6-BCA2-41EC-B0B7-FA3291688504}" sibTransId="{321F9F43-4AED-452A-9704-E7FCF8166608}"/>
    <dgm:cxn modelId="{CBF35579-2EA7-421B-B8EE-D7140A18773D}" type="presOf" srcId="{62DC6639-3D7F-4DCF-BA30-639948574E25}" destId="{B48974DA-8A0C-442B-8BD1-AB90AE5363EA}" srcOrd="0" destOrd="0" presId="urn:microsoft.com/office/officeart/2005/8/layout/hierarchy3"/>
    <dgm:cxn modelId="{DDA9FD7A-22A5-47BD-BA52-3F36437C588A}" type="presOf" srcId="{3197A911-5CE7-4408-B12C-6315704AE329}" destId="{05079F15-9F4A-414A-A366-B3112C0337B6}" srcOrd="1" destOrd="0" presId="urn:microsoft.com/office/officeart/2005/8/layout/hierarchy3"/>
    <dgm:cxn modelId="{ADF08BA2-EAC6-4DF7-A0EA-A6D23245EB9C}" srcId="{3197A911-5CE7-4408-B12C-6315704AE329}" destId="{D6D9D66D-FE4D-447D-AC79-8BCBE17A3FB3}" srcOrd="1" destOrd="0" parTransId="{62DC6639-3D7F-4DCF-BA30-639948574E25}" sibTransId="{619BB3F4-5A29-4070-A08E-8BA7466F4288}"/>
    <dgm:cxn modelId="{4150D0DE-B1CF-4BB6-911D-E571D47263B4}" type="presOf" srcId="{3197A911-5CE7-4408-B12C-6315704AE329}" destId="{99932ECD-6D5B-49CF-B35E-93B25A440CC0}" srcOrd="0" destOrd="0" presId="urn:microsoft.com/office/officeart/2005/8/layout/hierarchy3"/>
    <dgm:cxn modelId="{87D65621-8546-4453-8273-EC524FF5A8A9}" type="presParOf" srcId="{E5742E13-86F3-46D4-BA65-BAD799FBAE49}" destId="{EDF94096-2988-4064-B3CD-33FDE71906A6}" srcOrd="0" destOrd="0" presId="urn:microsoft.com/office/officeart/2005/8/layout/hierarchy3"/>
    <dgm:cxn modelId="{5B8EC8A4-095A-46FC-B4AF-6029FC302DAA}" type="presParOf" srcId="{EDF94096-2988-4064-B3CD-33FDE71906A6}" destId="{4454D6CF-122B-48D2-90B1-455B5F5E2A8F}" srcOrd="0" destOrd="0" presId="urn:microsoft.com/office/officeart/2005/8/layout/hierarchy3"/>
    <dgm:cxn modelId="{AE401464-972E-496D-AA0F-AAB4B9363B65}" type="presParOf" srcId="{4454D6CF-122B-48D2-90B1-455B5F5E2A8F}" destId="{99932ECD-6D5B-49CF-B35E-93B25A440CC0}" srcOrd="0" destOrd="0" presId="urn:microsoft.com/office/officeart/2005/8/layout/hierarchy3"/>
    <dgm:cxn modelId="{C184F712-DE18-4259-8217-66175CC3431D}" type="presParOf" srcId="{4454D6CF-122B-48D2-90B1-455B5F5E2A8F}" destId="{05079F15-9F4A-414A-A366-B3112C0337B6}" srcOrd="1" destOrd="0" presId="urn:microsoft.com/office/officeart/2005/8/layout/hierarchy3"/>
    <dgm:cxn modelId="{3EA64069-CAA1-412E-AF86-CE4613146F46}" type="presParOf" srcId="{EDF94096-2988-4064-B3CD-33FDE71906A6}" destId="{75345AC9-6628-451D-BA54-4CC403D0ED50}" srcOrd="1" destOrd="0" presId="urn:microsoft.com/office/officeart/2005/8/layout/hierarchy3"/>
    <dgm:cxn modelId="{B5AF2AAA-AF47-4773-8B42-BE9D9A12E522}" type="presParOf" srcId="{75345AC9-6628-451D-BA54-4CC403D0ED50}" destId="{F090310B-5A5B-43EC-9323-C1510A1388F3}" srcOrd="0" destOrd="0" presId="urn:microsoft.com/office/officeart/2005/8/layout/hierarchy3"/>
    <dgm:cxn modelId="{5938C312-7992-47AC-A347-33B503E2F214}" type="presParOf" srcId="{75345AC9-6628-451D-BA54-4CC403D0ED50}" destId="{83B528A8-A3C7-40E9-8930-D95A8728ED97}" srcOrd="1" destOrd="0" presId="urn:microsoft.com/office/officeart/2005/8/layout/hierarchy3"/>
    <dgm:cxn modelId="{6E61BE09-6189-422D-85F2-FC0CB4EB0E62}" type="presParOf" srcId="{75345AC9-6628-451D-BA54-4CC403D0ED50}" destId="{B48974DA-8A0C-442B-8BD1-AB90AE5363EA}" srcOrd="2" destOrd="0" presId="urn:microsoft.com/office/officeart/2005/8/layout/hierarchy3"/>
    <dgm:cxn modelId="{3E7CA5F2-F61D-4911-8BAD-5E563FE6AAB7}" type="presParOf" srcId="{75345AC9-6628-451D-BA54-4CC403D0ED50}" destId="{F0F03BB9-F401-4A8E-B0A5-52EEE4410603}" srcOrd="3" destOrd="0" presId="urn:microsoft.com/office/officeart/2005/8/layout/hierarchy3"/>
    <dgm:cxn modelId="{EE177E3E-7270-4B72-ABB9-5973CF312C40}" type="presParOf" srcId="{75345AC9-6628-451D-BA54-4CC403D0ED50}" destId="{F08BC91C-3963-4179-BE2D-5352C1FC1423}" srcOrd="4" destOrd="0" presId="urn:microsoft.com/office/officeart/2005/8/layout/hierarchy3"/>
    <dgm:cxn modelId="{28B73CC8-657B-4625-B543-D1BDC5801FEF}" type="presParOf" srcId="{75345AC9-6628-451D-BA54-4CC403D0ED50}" destId="{3869D8DE-5EC2-4D8B-827B-203FF56DFD8F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FC47383-1E84-4ADB-89E3-9524938E5446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3197A911-5CE7-4408-B12C-6315704AE329}">
      <dgm:prSet phldrT="[Tekst]" custT="1"/>
      <dgm:spPr>
        <a:solidFill>
          <a:schemeClr val="accent5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hr-HR" sz="1600" dirty="0">
              <a:solidFill>
                <a:schemeClr val="tx1"/>
              </a:solidFill>
            </a:rPr>
            <a:t>Smanjenje operativnih troškova poduzeća</a:t>
          </a:r>
          <a:endParaRPr lang="hr-HR" sz="1600" b="1" dirty="0">
            <a:solidFill>
              <a:schemeClr val="tx1"/>
            </a:solidFill>
          </a:endParaRPr>
        </a:p>
      </dgm:t>
    </dgm:pt>
    <dgm:pt modelId="{E74F2BD6-BCA2-41EC-B0B7-FA3291688504}" type="parTrans" cxnId="{30F03075-7C2D-454F-91C6-ED2DF6AC5F88}">
      <dgm:prSet/>
      <dgm:spPr/>
      <dgm:t>
        <a:bodyPr/>
        <a:lstStyle/>
        <a:p>
          <a:endParaRPr lang="hr-HR"/>
        </a:p>
      </dgm:t>
    </dgm:pt>
    <dgm:pt modelId="{321F9F43-4AED-452A-9704-E7FCF8166608}" type="sibTrans" cxnId="{30F03075-7C2D-454F-91C6-ED2DF6AC5F88}">
      <dgm:prSet/>
      <dgm:spPr/>
      <dgm:t>
        <a:bodyPr/>
        <a:lstStyle/>
        <a:p>
          <a:endParaRPr lang="hr-HR"/>
        </a:p>
      </dgm:t>
    </dgm:pt>
    <dgm:pt modelId="{AB9FCA0A-D3D9-4545-A6EC-B756BB32EDB0}">
      <dgm:prSet phldrT="[Tekst]" custT="1"/>
      <dgm:spPr>
        <a:solidFill>
          <a:schemeClr val="accent5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hr-HR" sz="1400" dirty="0"/>
            <a:t>Nabavom novog ili korištenog vozila</a:t>
          </a:r>
        </a:p>
      </dgm:t>
    </dgm:pt>
    <dgm:pt modelId="{98EF0A03-74FE-46DC-8740-41F1067091A9}" type="parTrans" cxnId="{EFC97251-477D-4BA4-A265-AE5397CD1976}">
      <dgm:prSet/>
      <dgm:spPr>
        <a:ln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endParaRPr lang="hr-HR"/>
        </a:p>
      </dgm:t>
    </dgm:pt>
    <dgm:pt modelId="{829F64B9-14A5-4318-8DBD-379EB0DC8A5F}" type="sibTrans" cxnId="{EFC97251-477D-4BA4-A265-AE5397CD1976}">
      <dgm:prSet/>
      <dgm:spPr/>
      <dgm:t>
        <a:bodyPr/>
        <a:lstStyle/>
        <a:p>
          <a:endParaRPr lang="hr-HR"/>
        </a:p>
      </dgm:t>
    </dgm:pt>
    <dgm:pt modelId="{D6D9D66D-FE4D-447D-AC79-8BCBE17A3FB3}">
      <dgm:prSet phldrT="[Tekst]" custT="1"/>
      <dgm:spPr>
        <a:solidFill>
          <a:schemeClr val="accent5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hr-HR" sz="1400" dirty="0"/>
            <a:t>Ugradnjom punionice</a:t>
          </a:r>
        </a:p>
      </dgm:t>
    </dgm:pt>
    <dgm:pt modelId="{62DC6639-3D7F-4DCF-BA30-639948574E25}" type="parTrans" cxnId="{ADF08BA2-EAC6-4DF7-A0EA-A6D23245EB9C}">
      <dgm:prSet/>
      <dgm:spPr>
        <a:solidFill>
          <a:schemeClr val="accent1">
            <a:lumMod val="60000"/>
            <a:lumOff val="40000"/>
          </a:schemeClr>
        </a:solidFill>
        <a:ln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endParaRPr lang="hr-HR"/>
        </a:p>
      </dgm:t>
    </dgm:pt>
    <dgm:pt modelId="{619BB3F4-5A29-4070-A08E-8BA7466F4288}" type="sibTrans" cxnId="{ADF08BA2-EAC6-4DF7-A0EA-A6D23245EB9C}">
      <dgm:prSet/>
      <dgm:spPr/>
      <dgm:t>
        <a:bodyPr/>
        <a:lstStyle/>
        <a:p>
          <a:endParaRPr lang="hr-HR"/>
        </a:p>
      </dgm:t>
    </dgm:pt>
    <dgm:pt modelId="{7DC217C8-9AC1-4E44-A093-76729CDC6A50}">
      <dgm:prSet phldrT="[Tekst]" custT="1"/>
      <dgm:spPr>
        <a:solidFill>
          <a:schemeClr val="accent5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hr-HR" sz="1400" dirty="0"/>
            <a:t>Smanjenjem potreba za popravcima automobila</a:t>
          </a:r>
        </a:p>
      </dgm:t>
    </dgm:pt>
    <dgm:pt modelId="{5A42E08D-E544-4E22-BA1F-F16323BA86E1}" type="parTrans" cxnId="{EA191D06-8F53-499A-BDD7-FA3B720FF163}">
      <dgm:prSet/>
      <dgm:spPr/>
      <dgm:t>
        <a:bodyPr/>
        <a:lstStyle/>
        <a:p>
          <a:endParaRPr lang="hr-HR"/>
        </a:p>
      </dgm:t>
    </dgm:pt>
    <dgm:pt modelId="{C6892A2C-22FE-4D8D-AA26-DFFA2678D539}" type="sibTrans" cxnId="{EA191D06-8F53-499A-BDD7-FA3B720FF163}">
      <dgm:prSet/>
      <dgm:spPr/>
      <dgm:t>
        <a:bodyPr/>
        <a:lstStyle/>
        <a:p>
          <a:endParaRPr lang="hr-HR"/>
        </a:p>
      </dgm:t>
    </dgm:pt>
    <dgm:pt modelId="{89F58FFD-6358-421B-A0D7-053F81089147}">
      <dgm:prSet phldrT="[Tekst]" custT="1"/>
      <dgm:spPr>
        <a:solidFill>
          <a:schemeClr val="accent5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hr-HR" sz="1400" dirty="0"/>
            <a:t>Doprinošenje održivosti poduzeća</a:t>
          </a:r>
        </a:p>
      </dgm:t>
    </dgm:pt>
    <dgm:pt modelId="{A1035FAD-2E2E-4591-82FE-E9CB209039E7}" type="parTrans" cxnId="{912FF6FF-8288-46CA-BD4E-7EC10E8E3D28}">
      <dgm:prSet/>
      <dgm:spPr/>
      <dgm:t>
        <a:bodyPr/>
        <a:lstStyle/>
        <a:p>
          <a:endParaRPr lang="hr-HR"/>
        </a:p>
      </dgm:t>
    </dgm:pt>
    <dgm:pt modelId="{F350AE34-E581-4D74-B463-750520CA7BD5}" type="sibTrans" cxnId="{912FF6FF-8288-46CA-BD4E-7EC10E8E3D28}">
      <dgm:prSet/>
      <dgm:spPr/>
      <dgm:t>
        <a:bodyPr/>
        <a:lstStyle/>
        <a:p>
          <a:endParaRPr lang="hr-HR"/>
        </a:p>
      </dgm:t>
    </dgm:pt>
    <dgm:pt modelId="{E5742E13-86F3-46D4-BA65-BAD799FBAE49}" type="pres">
      <dgm:prSet presAssocID="{1FC47383-1E84-4ADB-89E3-9524938E544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DF94096-2988-4064-B3CD-33FDE71906A6}" type="pres">
      <dgm:prSet presAssocID="{3197A911-5CE7-4408-B12C-6315704AE329}" presName="root" presStyleCnt="0"/>
      <dgm:spPr/>
    </dgm:pt>
    <dgm:pt modelId="{4454D6CF-122B-48D2-90B1-455B5F5E2A8F}" type="pres">
      <dgm:prSet presAssocID="{3197A911-5CE7-4408-B12C-6315704AE329}" presName="rootComposite" presStyleCnt="0"/>
      <dgm:spPr/>
    </dgm:pt>
    <dgm:pt modelId="{99932ECD-6D5B-49CF-B35E-93B25A440CC0}" type="pres">
      <dgm:prSet presAssocID="{3197A911-5CE7-4408-B12C-6315704AE329}" presName="rootText" presStyleLbl="node1" presStyleIdx="0" presStyleCnt="1" custScaleX="191402" custScaleY="125612" custLinFactNeighborX="6233" custLinFactNeighborY="-77168"/>
      <dgm:spPr/>
    </dgm:pt>
    <dgm:pt modelId="{05079F15-9F4A-414A-A366-B3112C0337B6}" type="pres">
      <dgm:prSet presAssocID="{3197A911-5CE7-4408-B12C-6315704AE329}" presName="rootConnector" presStyleLbl="node1" presStyleIdx="0" presStyleCnt="1"/>
      <dgm:spPr/>
    </dgm:pt>
    <dgm:pt modelId="{75345AC9-6628-451D-BA54-4CC403D0ED50}" type="pres">
      <dgm:prSet presAssocID="{3197A911-5CE7-4408-B12C-6315704AE329}" presName="childShape" presStyleCnt="0"/>
      <dgm:spPr/>
    </dgm:pt>
    <dgm:pt modelId="{F090310B-5A5B-43EC-9323-C1510A1388F3}" type="pres">
      <dgm:prSet presAssocID="{98EF0A03-74FE-46DC-8740-41F1067091A9}" presName="Name13" presStyleLbl="parChTrans1D2" presStyleIdx="0" presStyleCnt="4"/>
      <dgm:spPr/>
    </dgm:pt>
    <dgm:pt modelId="{83B528A8-A3C7-40E9-8930-D95A8728ED97}" type="pres">
      <dgm:prSet presAssocID="{AB9FCA0A-D3D9-4545-A6EC-B756BB32EDB0}" presName="childText" presStyleLbl="bgAcc1" presStyleIdx="0" presStyleCnt="4" custScaleX="271639" custScaleY="100756" custLinFactNeighborX="-6075" custLinFactNeighborY="-20017">
        <dgm:presLayoutVars>
          <dgm:bulletEnabled val="1"/>
        </dgm:presLayoutVars>
      </dgm:prSet>
      <dgm:spPr/>
    </dgm:pt>
    <dgm:pt modelId="{B48974DA-8A0C-442B-8BD1-AB90AE5363EA}" type="pres">
      <dgm:prSet presAssocID="{62DC6639-3D7F-4DCF-BA30-639948574E25}" presName="Name13" presStyleLbl="parChTrans1D2" presStyleIdx="1" presStyleCnt="4"/>
      <dgm:spPr/>
    </dgm:pt>
    <dgm:pt modelId="{F0F03BB9-F401-4A8E-B0A5-52EEE4410603}" type="pres">
      <dgm:prSet presAssocID="{D6D9D66D-FE4D-447D-AC79-8BCBE17A3FB3}" presName="childText" presStyleLbl="bgAcc1" presStyleIdx="1" presStyleCnt="4" custScaleX="267927" custScaleY="85929" custLinFactNeighborX="-2363" custLinFactNeighborY="-26629">
        <dgm:presLayoutVars>
          <dgm:bulletEnabled val="1"/>
        </dgm:presLayoutVars>
      </dgm:prSet>
      <dgm:spPr/>
    </dgm:pt>
    <dgm:pt modelId="{F08BC91C-3963-4179-BE2D-5352C1FC1423}" type="pres">
      <dgm:prSet presAssocID="{5A42E08D-E544-4E22-BA1F-F16323BA86E1}" presName="Name13" presStyleLbl="parChTrans1D2" presStyleIdx="2" presStyleCnt="4"/>
      <dgm:spPr/>
    </dgm:pt>
    <dgm:pt modelId="{3869D8DE-5EC2-4D8B-827B-203FF56DFD8F}" type="pres">
      <dgm:prSet presAssocID="{7DC217C8-9AC1-4E44-A093-76729CDC6A50}" presName="childText" presStyleLbl="bgAcc1" presStyleIdx="2" presStyleCnt="4" custScaleX="265250" custLinFactNeighborX="314" custLinFactNeighborY="-31038">
        <dgm:presLayoutVars>
          <dgm:bulletEnabled val="1"/>
        </dgm:presLayoutVars>
      </dgm:prSet>
      <dgm:spPr/>
    </dgm:pt>
    <dgm:pt modelId="{E43145B7-5156-4637-8C8A-DC41D1B61632}" type="pres">
      <dgm:prSet presAssocID="{A1035FAD-2E2E-4591-82FE-E9CB209039E7}" presName="Name13" presStyleLbl="parChTrans1D2" presStyleIdx="3" presStyleCnt="4"/>
      <dgm:spPr/>
    </dgm:pt>
    <dgm:pt modelId="{E498D88C-EE17-4B06-8054-541BFDBC3D11}" type="pres">
      <dgm:prSet presAssocID="{89F58FFD-6358-421B-A0D7-053F81089147}" presName="childText" presStyleLbl="bgAcc1" presStyleIdx="3" presStyleCnt="4" custScaleX="261416" custLinFactNeighborX="4148" custLinFactNeighborY="-35210">
        <dgm:presLayoutVars>
          <dgm:bulletEnabled val="1"/>
        </dgm:presLayoutVars>
      </dgm:prSet>
      <dgm:spPr/>
    </dgm:pt>
  </dgm:ptLst>
  <dgm:cxnLst>
    <dgm:cxn modelId="{EA191D06-8F53-499A-BDD7-FA3B720FF163}" srcId="{3197A911-5CE7-4408-B12C-6315704AE329}" destId="{7DC217C8-9AC1-4E44-A093-76729CDC6A50}" srcOrd="2" destOrd="0" parTransId="{5A42E08D-E544-4E22-BA1F-F16323BA86E1}" sibTransId="{C6892A2C-22FE-4D8D-AA26-DFFA2678D539}"/>
    <dgm:cxn modelId="{C2E6C01E-64AA-403B-A3C5-F3B92D3E53BF}" type="presOf" srcId="{AB9FCA0A-D3D9-4545-A6EC-B756BB32EDB0}" destId="{83B528A8-A3C7-40E9-8930-D95A8728ED97}" srcOrd="0" destOrd="0" presId="urn:microsoft.com/office/officeart/2005/8/layout/hierarchy3"/>
    <dgm:cxn modelId="{E36AAE32-E690-4715-BE02-6C2E528F424F}" type="presOf" srcId="{89F58FFD-6358-421B-A0D7-053F81089147}" destId="{E498D88C-EE17-4B06-8054-541BFDBC3D11}" srcOrd="0" destOrd="0" presId="urn:microsoft.com/office/officeart/2005/8/layout/hierarchy3"/>
    <dgm:cxn modelId="{CEA42361-DFC3-4729-82CE-690379C133C3}" type="presOf" srcId="{7DC217C8-9AC1-4E44-A093-76729CDC6A50}" destId="{3869D8DE-5EC2-4D8B-827B-203FF56DFD8F}" srcOrd="0" destOrd="0" presId="urn:microsoft.com/office/officeart/2005/8/layout/hierarchy3"/>
    <dgm:cxn modelId="{F0512561-50D6-4792-A1A8-DFEC3068601B}" type="presOf" srcId="{98EF0A03-74FE-46DC-8740-41F1067091A9}" destId="{F090310B-5A5B-43EC-9323-C1510A1388F3}" srcOrd="0" destOrd="0" presId="urn:microsoft.com/office/officeart/2005/8/layout/hierarchy3"/>
    <dgm:cxn modelId="{2C748343-9F76-4F98-BBA7-281A670077E3}" type="presOf" srcId="{5A42E08D-E544-4E22-BA1F-F16323BA86E1}" destId="{F08BC91C-3963-4179-BE2D-5352C1FC1423}" srcOrd="0" destOrd="0" presId="urn:microsoft.com/office/officeart/2005/8/layout/hierarchy3"/>
    <dgm:cxn modelId="{4D0DBC69-6640-4F17-B940-63C8E9E4508B}" type="presOf" srcId="{1FC47383-1E84-4ADB-89E3-9524938E5446}" destId="{E5742E13-86F3-46D4-BA65-BAD799FBAE49}" srcOrd="0" destOrd="0" presId="urn:microsoft.com/office/officeart/2005/8/layout/hierarchy3"/>
    <dgm:cxn modelId="{EFC97251-477D-4BA4-A265-AE5397CD1976}" srcId="{3197A911-5CE7-4408-B12C-6315704AE329}" destId="{AB9FCA0A-D3D9-4545-A6EC-B756BB32EDB0}" srcOrd="0" destOrd="0" parTransId="{98EF0A03-74FE-46DC-8740-41F1067091A9}" sibTransId="{829F64B9-14A5-4318-8DBD-379EB0DC8A5F}"/>
    <dgm:cxn modelId="{10A07B51-8FB1-4ECE-A78F-1EC7ABCAD132}" type="presOf" srcId="{D6D9D66D-FE4D-447D-AC79-8BCBE17A3FB3}" destId="{F0F03BB9-F401-4A8E-B0A5-52EEE4410603}" srcOrd="0" destOrd="0" presId="urn:microsoft.com/office/officeart/2005/8/layout/hierarchy3"/>
    <dgm:cxn modelId="{C7954154-0271-4F17-BA38-D2FE4829A7E0}" type="presOf" srcId="{A1035FAD-2E2E-4591-82FE-E9CB209039E7}" destId="{E43145B7-5156-4637-8C8A-DC41D1B61632}" srcOrd="0" destOrd="0" presId="urn:microsoft.com/office/officeart/2005/8/layout/hierarchy3"/>
    <dgm:cxn modelId="{30F03075-7C2D-454F-91C6-ED2DF6AC5F88}" srcId="{1FC47383-1E84-4ADB-89E3-9524938E5446}" destId="{3197A911-5CE7-4408-B12C-6315704AE329}" srcOrd="0" destOrd="0" parTransId="{E74F2BD6-BCA2-41EC-B0B7-FA3291688504}" sibTransId="{321F9F43-4AED-452A-9704-E7FCF8166608}"/>
    <dgm:cxn modelId="{CBF35579-2EA7-421B-B8EE-D7140A18773D}" type="presOf" srcId="{62DC6639-3D7F-4DCF-BA30-639948574E25}" destId="{B48974DA-8A0C-442B-8BD1-AB90AE5363EA}" srcOrd="0" destOrd="0" presId="urn:microsoft.com/office/officeart/2005/8/layout/hierarchy3"/>
    <dgm:cxn modelId="{DDA9FD7A-22A5-47BD-BA52-3F36437C588A}" type="presOf" srcId="{3197A911-5CE7-4408-B12C-6315704AE329}" destId="{05079F15-9F4A-414A-A366-B3112C0337B6}" srcOrd="1" destOrd="0" presId="urn:microsoft.com/office/officeart/2005/8/layout/hierarchy3"/>
    <dgm:cxn modelId="{ADF08BA2-EAC6-4DF7-A0EA-A6D23245EB9C}" srcId="{3197A911-5CE7-4408-B12C-6315704AE329}" destId="{D6D9D66D-FE4D-447D-AC79-8BCBE17A3FB3}" srcOrd="1" destOrd="0" parTransId="{62DC6639-3D7F-4DCF-BA30-639948574E25}" sibTransId="{619BB3F4-5A29-4070-A08E-8BA7466F4288}"/>
    <dgm:cxn modelId="{4150D0DE-B1CF-4BB6-911D-E571D47263B4}" type="presOf" srcId="{3197A911-5CE7-4408-B12C-6315704AE329}" destId="{99932ECD-6D5B-49CF-B35E-93B25A440CC0}" srcOrd="0" destOrd="0" presId="urn:microsoft.com/office/officeart/2005/8/layout/hierarchy3"/>
    <dgm:cxn modelId="{912FF6FF-8288-46CA-BD4E-7EC10E8E3D28}" srcId="{3197A911-5CE7-4408-B12C-6315704AE329}" destId="{89F58FFD-6358-421B-A0D7-053F81089147}" srcOrd="3" destOrd="0" parTransId="{A1035FAD-2E2E-4591-82FE-E9CB209039E7}" sibTransId="{F350AE34-E581-4D74-B463-750520CA7BD5}"/>
    <dgm:cxn modelId="{87D65621-8546-4453-8273-EC524FF5A8A9}" type="presParOf" srcId="{E5742E13-86F3-46D4-BA65-BAD799FBAE49}" destId="{EDF94096-2988-4064-B3CD-33FDE71906A6}" srcOrd="0" destOrd="0" presId="urn:microsoft.com/office/officeart/2005/8/layout/hierarchy3"/>
    <dgm:cxn modelId="{5B8EC8A4-095A-46FC-B4AF-6029FC302DAA}" type="presParOf" srcId="{EDF94096-2988-4064-B3CD-33FDE71906A6}" destId="{4454D6CF-122B-48D2-90B1-455B5F5E2A8F}" srcOrd="0" destOrd="0" presId="urn:microsoft.com/office/officeart/2005/8/layout/hierarchy3"/>
    <dgm:cxn modelId="{AE401464-972E-496D-AA0F-AAB4B9363B65}" type="presParOf" srcId="{4454D6CF-122B-48D2-90B1-455B5F5E2A8F}" destId="{99932ECD-6D5B-49CF-B35E-93B25A440CC0}" srcOrd="0" destOrd="0" presId="urn:microsoft.com/office/officeart/2005/8/layout/hierarchy3"/>
    <dgm:cxn modelId="{C184F712-DE18-4259-8217-66175CC3431D}" type="presParOf" srcId="{4454D6CF-122B-48D2-90B1-455B5F5E2A8F}" destId="{05079F15-9F4A-414A-A366-B3112C0337B6}" srcOrd="1" destOrd="0" presId="urn:microsoft.com/office/officeart/2005/8/layout/hierarchy3"/>
    <dgm:cxn modelId="{3EA64069-CAA1-412E-AF86-CE4613146F46}" type="presParOf" srcId="{EDF94096-2988-4064-B3CD-33FDE71906A6}" destId="{75345AC9-6628-451D-BA54-4CC403D0ED50}" srcOrd="1" destOrd="0" presId="urn:microsoft.com/office/officeart/2005/8/layout/hierarchy3"/>
    <dgm:cxn modelId="{B5AF2AAA-AF47-4773-8B42-BE9D9A12E522}" type="presParOf" srcId="{75345AC9-6628-451D-BA54-4CC403D0ED50}" destId="{F090310B-5A5B-43EC-9323-C1510A1388F3}" srcOrd="0" destOrd="0" presId="urn:microsoft.com/office/officeart/2005/8/layout/hierarchy3"/>
    <dgm:cxn modelId="{5938C312-7992-47AC-A347-33B503E2F214}" type="presParOf" srcId="{75345AC9-6628-451D-BA54-4CC403D0ED50}" destId="{83B528A8-A3C7-40E9-8930-D95A8728ED97}" srcOrd="1" destOrd="0" presId="urn:microsoft.com/office/officeart/2005/8/layout/hierarchy3"/>
    <dgm:cxn modelId="{6E61BE09-6189-422D-85F2-FC0CB4EB0E62}" type="presParOf" srcId="{75345AC9-6628-451D-BA54-4CC403D0ED50}" destId="{B48974DA-8A0C-442B-8BD1-AB90AE5363EA}" srcOrd="2" destOrd="0" presId="urn:microsoft.com/office/officeart/2005/8/layout/hierarchy3"/>
    <dgm:cxn modelId="{3E7CA5F2-F61D-4911-8BAD-5E563FE6AAB7}" type="presParOf" srcId="{75345AC9-6628-451D-BA54-4CC403D0ED50}" destId="{F0F03BB9-F401-4A8E-B0A5-52EEE4410603}" srcOrd="3" destOrd="0" presId="urn:microsoft.com/office/officeart/2005/8/layout/hierarchy3"/>
    <dgm:cxn modelId="{EE177E3E-7270-4B72-ABB9-5973CF312C40}" type="presParOf" srcId="{75345AC9-6628-451D-BA54-4CC403D0ED50}" destId="{F08BC91C-3963-4179-BE2D-5352C1FC1423}" srcOrd="4" destOrd="0" presId="urn:microsoft.com/office/officeart/2005/8/layout/hierarchy3"/>
    <dgm:cxn modelId="{28B73CC8-657B-4625-B543-D1BDC5801FEF}" type="presParOf" srcId="{75345AC9-6628-451D-BA54-4CC403D0ED50}" destId="{3869D8DE-5EC2-4D8B-827B-203FF56DFD8F}" srcOrd="5" destOrd="0" presId="urn:microsoft.com/office/officeart/2005/8/layout/hierarchy3"/>
    <dgm:cxn modelId="{1912D510-92F8-4996-8AF8-BFF3D5616A0C}" type="presParOf" srcId="{75345AC9-6628-451D-BA54-4CC403D0ED50}" destId="{E43145B7-5156-4637-8C8A-DC41D1B61632}" srcOrd="6" destOrd="0" presId="urn:microsoft.com/office/officeart/2005/8/layout/hierarchy3"/>
    <dgm:cxn modelId="{30973FB6-A83F-44BF-80F9-3EC2ADF7FA5B}" type="presParOf" srcId="{75345AC9-6628-451D-BA54-4CC403D0ED50}" destId="{E498D88C-EE17-4B06-8054-541BFDBC3D11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FC47383-1E84-4ADB-89E3-9524938E5446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3197A911-5CE7-4408-B12C-6315704AE329}">
      <dgm:prSet phldrT="[Tekst]" custT="1"/>
      <dgm:spPr>
        <a:solidFill>
          <a:schemeClr val="accent5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hr-HR" sz="1600" b="1" dirty="0">
              <a:solidFill>
                <a:schemeClr val="tx1"/>
              </a:solidFill>
            </a:rPr>
            <a:t>Omogućavanje željezničkog prometa na širem lokalnom i regionalnom prostoru</a:t>
          </a:r>
        </a:p>
      </dgm:t>
    </dgm:pt>
    <dgm:pt modelId="{E74F2BD6-BCA2-41EC-B0B7-FA3291688504}" type="parTrans" cxnId="{30F03075-7C2D-454F-91C6-ED2DF6AC5F88}">
      <dgm:prSet/>
      <dgm:spPr/>
      <dgm:t>
        <a:bodyPr/>
        <a:lstStyle/>
        <a:p>
          <a:endParaRPr lang="hr-HR"/>
        </a:p>
      </dgm:t>
    </dgm:pt>
    <dgm:pt modelId="{321F9F43-4AED-452A-9704-E7FCF8166608}" type="sibTrans" cxnId="{30F03075-7C2D-454F-91C6-ED2DF6AC5F88}">
      <dgm:prSet/>
      <dgm:spPr/>
      <dgm:t>
        <a:bodyPr/>
        <a:lstStyle/>
        <a:p>
          <a:endParaRPr lang="hr-HR"/>
        </a:p>
      </dgm:t>
    </dgm:pt>
    <dgm:pt modelId="{AB9FCA0A-D3D9-4545-A6EC-B756BB32EDB0}">
      <dgm:prSet phldrT="[Tekst]" custT="1"/>
      <dgm:spPr>
        <a:solidFill>
          <a:schemeClr val="accent5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hr-HR" sz="1400" dirty="0"/>
            <a:t>Rekonstrukcijom postojećih pruga</a:t>
          </a:r>
        </a:p>
      </dgm:t>
    </dgm:pt>
    <dgm:pt modelId="{98EF0A03-74FE-46DC-8740-41F1067091A9}" type="parTrans" cxnId="{EFC97251-477D-4BA4-A265-AE5397CD1976}">
      <dgm:prSet/>
      <dgm:spPr>
        <a:ln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endParaRPr lang="hr-HR"/>
        </a:p>
      </dgm:t>
    </dgm:pt>
    <dgm:pt modelId="{829F64B9-14A5-4318-8DBD-379EB0DC8A5F}" type="sibTrans" cxnId="{EFC97251-477D-4BA4-A265-AE5397CD1976}">
      <dgm:prSet/>
      <dgm:spPr/>
      <dgm:t>
        <a:bodyPr/>
        <a:lstStyle/>
        <a:p>
          <a:endParaRPr lang="hr-HR"/>
        </a:p>
      </dgm:t>
    </dgm:pt>
    <dgm:pt modelId="{D6D9D66D-FE4D-447D-AC79-8BCBE17A3FB3}">
      <dgm:prSet phldrT="[Tekst]" custT="1"/>
      <dgm:spPr>
        <a:solidFill>
          <a:schemeClr val="accent5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hr-HR" sz="1400" dirty="0"/>
            <a:t>Uvođenje novih linija</a:t>
          </a:r>
        </a:p>
      </dgm:t>
    </dgm:pt>
    <dgm:pt modelId="{62DC6639-3D7F-4DCF-BA30-639948574E25}" type="parTrans" cxnId="{ADF08BA2-EAC6-4DF7-A0EA-A6D23245EB9C}">
      <dgm:prSet/>
      <dgm:spPr>
        <a:solidFill>
          <a:schemeClr val="accent1">
            <a:lumMod val="60000"/>
            <a:lumOff val="40000"/>
          </a:schemeClr>
        </a:solidFill>
        <a:ln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endParaRPr lang="hr-HR"/>
        </a:p>
      </dgm:t>
    </dgm:pt>
    <dgm:pt modelId="{619BB3F4-5A29-4070-A08E-8BA7466F4288}" type="sibTrans" cxnId="{ADF08BA2-EAC6-4DF7-A0EA-A6D23245EB9C}">
      <dgm:prSet/>
      <dgm:spPr/>
      <dgm:t>
        <a:bodyPr/>
        <a:lstStyle/>
        <a:p>
          <a:endParaRPr lang="hr-HR"/>
        </a:p>
      </dgm:t>
    </dgm:pt>
    <dgm:pt modelId="{7DC217C8-9AC1-4E44-A093-76729CDC6A50}">
      <dgm:prSet phldrT="[Tekst]" custT="1"/>
      <dgm:spPr>
        <a:solidFill>
          <a:schemeClr val="accent5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hr-HR" sz="1400" dirty="0"/>
            <a:t>Smanjenjem potreba za korištenje vlastitog automobila</a:t>
          </a:r>
        </a:p>
      </dgm:t>
    </dgm:pt>
    <dgm:pt modelId="{5A42E08D-E544-4E22-BA1F-F16323BA86E1}" type="parTrans" cxnId="{EA191D06-8F53-499A-BDD7-FA3B720FF163}">
      <dgm:prSet/>
      <dgm:spPr/>
      <dgm:t>
        <a:bodyPr/>
        <a:lstStyle/>
        <a:p>
          <a:endParaRPr lang="hr-HR"/>
        </a:p>
      </dgm:t>
    </dgm:pt>
    <dgm:pt modelId="{C6892A2C-22FE-4D8D-AA26-DFFA2678D539}" type="sibTrans" cxnId="{EA191D06-8F53-499A-BDD7-FA3B720FF163}">
      <dgm:prSet/>
      <dgm:spPr/>
      <dgm:t>
        <a:bodyPr/>
        <a:lstStyle/>
        <a:p>
          <a:endParaRPr lang="hr-HR"/>
        </a:p>
      </dgm:t>
    </dgm:pt>
    <dgm:pt modelId="{E5742E13-86F3-46D4-BA65-BAD799FBAE49}" type="pres">
      <dgm:prSet presAssocID="{1FC47383-1E84-4ADB-89E3-9524938E544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DF94096-2988-4064-B3CD-33FDE71906A6}" type="pres">
      <dgm:prSet presAssocID="{3197A911-5CE7-4408-B12C-6315704AE329}" presName="root" presStyleCnt="0"/>
      <dgm:spPr/>
    </dgm:pt>
    <dgm:pt modelId="{4454D6CF-122B-48D2-90B1-455B5F5E2A8F}" type="pres">
      <dgm:prSet presAssocID="{3197A911-5CE7-4408-B12C-6315704AE329}" presName="rootComposite" presStyleCnt="0"/>
      <dgm:spPr/>
    </dgm:pt>
    <dgm:pt modelId="{99932ECD-6D5B-49CF-B35E-93B25A440CC0}" type="pres">
      <dgm:prSet presAssocID="{3197A911-5CE7-4408-B12C-6315704AE329}" presName="rootText" presStyleLbl="node1" presStyleIdx="0" presStyleCnt="1" custScaleX="191402" custScaleY="125612" custLinFactNeighborX="6233" custLinFactNeighborY="-77168"/>
      <dgm:spPr/>
    </dgm:pt>
    <dgm:pt modelId="{05079F15-9F4A-414A-A366-B3112C0337B6}" type="pres">
      <dgm:prSet presAssocID="{3197A911-5CE7-4408-B12C-6315704AE329}" presName="rootConnector" presStyleLbl="node1" presStyleIdx="0" presStyleCnt="1"/>
      <dgm:spPr/>
    </dgm:pt>
    <dgm:pt modelId="{75345AC9-6628-451D-BA54-4CC403D0ED50}" type="pres">
      <dgm:prSet presAssocID="{3197A911-5CE7-4408-B12C-6315704AE329}" presName="childShape" presStyleCnt="0"/>
      <dgm:spPr/>
    </dgm:pt>
    <dgm:pt modelId="{F090310B-5A5B-43EC-9323-C1510A1388F3}" type="pres">
      <dgm:prSet presAssocID="{98EF0A03-74FE-46DC-8740-41F1067091A9}" presName="Name13" presStyleLbl="parChTrans1D2" presStyleIdx="0" presStyleCnt="3"/>
      <dgm:spPr/>
    </dgm:pt>
    <dgm:pt modelId="{83B528A8-A3C7-40E9-8930-D95A8728ED97}" type="pres">
      <dgm:prSet presAssocID="{AB9FCA0A-D3D9-4545-A6EC-B756BB32EDB0}" presName="childText" presStyleLbl="bgAcc1" presStyleIdx="0" presStyleCnt="3" custScaleX="271639" custScaleY="100756" custLinFactNeighborX="-6075" custLinFactNeighborY="-20017">
        <dgm:presLayoutVars>
          <dgm:bulletEnabled val="1"/>
        </dgm:presLayoutVars>
      </dgm:prSet>
      <dgm:spPr/>
    </dgm:pt>
    <dgm:pt modelId="{B48974DA-8A0C-442B-8BD1-AB90AE5363EA}" type="pres">
      <dgm:prSet presAssocID="{62DC6639-3D7F-4DCF-BA30-639948574E25}" presName="Name13" presStyleLbl="parChTrans1D2" presStyleIdx="1" presStyleCnt="3"/>
      <dgm:spPr/>
    </dgm:pt>
    <dgm:pt modelId="{F0F03BB9-F401-4A8E-B0A5-52EEE4410603}" type="pres">
      <dgm:prSet presAssocID="{D6D9D66D-FE4D-447D-AC79-8BCBE17A3FB3}" presName="childText" presStyleLbl="bgAcc1" presStyleIdx="1" presStyleCnt="3" custScaleX="267927" custScaleY="85929" custLinFactNeighborX="-2363" custLinFactNeighborY="-26629">
        <dgm:presLayoutVars>
          <dgm:bulletEnabled val="1"/>
        </dgm:presLayoutVars>
      </dgm:prSet>
      <dgm:spPr/>
    </dgm:pt>
    <dgm:pt modelId="{F08BC91C-3963-4179-BE2D-5352C1FC1423}" type="pres">
      <dgm:prSet presAssocID="{5A42E08D-E544-4E22-BA1F-F16323BA86E1}" presName="Name13" presStyleLbl="parChTrans1D2" presStyleIdx="2" presStyleCnt="3"/>
      <dgm:spPr/>
    </dgm:pt>
    <dgm:pt modelId="{3869D8DE-5EC2-4D8B-827B-203FF56DFD8F}" type="pres">
      <dgm:prSet presAssocID="{7DC217C8-9AC1-4E44-A093-76729CDC6A50}" presName="childText" presStyleLbl="bgAcc1" presStyleIdx="2" presStyleCnt="3" custScaleX="265250" custLinFactNeighborX="314" custLinFactNeighborY="-31038">
        <dgm:presLayoutVars>
          <dgm:bulletEnabled val="1"/>
        </dgm:presLayoutVars>
      </dgm:prSet>
      <dgm:spPr/>
    </dgm:pt>
  </dgm:ptLst>
  <dgm:cxnLst>
    <dgm:cxn modelId="{EA191D06-8F53-499A-BDD7-FA3B720FF163}" srcId="{3197A911-5CE7-4408-B12C-6315704AE329}" destId="{7DC217C8-9AC1-4E44-A093-76729CDC6A50}" srcOrd="2" destOrd="0" parTransId="{5A42E08D-E544-4E22-BA1F-F16323BA86E1}" sibTransId="{C6892A2C-22FE-4D8D-AA26-DFFA2678D539}"/>
    <dgm:cxn modelId="{C2E6C01E-64AA-403B-A3C5-F3B92D3E53BF}" type="presOf" srcId="{AB9FCA0A-D3D9-4545-A6EC-B756BB32EDB0}" destId="{83B528A8-A3C7-40E9-8930-D95A8728ED97}" srcOrd="0" destOrd="0" presId="urn:microsoft.com/office/officeart/2005/8/layout/hierarchy3"/>
    <dgm:cxn modelId="{CEA42361-DFC3-4729-82CE-690379C133C3}" type="presOf" srcId="{7DC217C8-9AC1-4E44-A093-76729CDC6A50}" destId="{3869D8DE-5EC2-4D8B-827B-203FF56DFD8F}" srcOrd="0" destOrd="0" presId="urn:microsoft.com/office/officeart/2005/8/layout/hierarchy3"/>
    <dgm:cxn modelId="{F0512561-50D6-4792-A1A8-DFEC3068601B}" type="presOf" srcId="{98EF0A03-74FE-46DC-8740-41F1067091A9}" destId="{F090310B-5A5B-43EC-9323-C1510A1388F3}" srcOrd="0" destOrd="0" presId="urn:microsoft.com/office/officeart/2005/8/layout/hierarchy3"/>
    <dgm:cxn modelId="{2C748343-9F76-4F98-BBA7-281A670077E3}" type="presOf" srcId="{5A42E08D-E544-4E22-BA1F-F16323BA86E1}" destId="{F08BC91C-3963-4179-BE2D-5352C1FC1423}" srcOrd="0" destOrd="0" presId="urn:microsoft.com/office/officeart/2005/8/layout/hierarchy3"/>
    <dgm:cxn modelId="{4D0DBC69-6640-4F17-B940-63C8E9E4508B}" type="presOf" srcId="{1FC47383-1E84-4ADB-89E3-9524938E5446}" destId="{E5742E13-86F3-46D4-BA65-BAD799FBAE49}" srcOrd="0" destOrd="0" presId="urn:microsoft.com/office/officeart/2005/8/layout/hierarchy3"/>
    <dgm:cxn modelId="{EFC97251-477D-4BA4-A265-AE5397CD1976}" srcId="{3197A911-5CE7-4408-B12C-6315704AE329}" destId="{AB9FCA0A-D3D9-4545-A6EC-B756BB32EDB0}" srcOrd="0" destOrd="0" parTransId="{98EF0A03-74FE-46DC-8740-41F1067091A9}" sibTransId="{829F64B9-14A5-4318-8DBD-379EB0DC8A5F}"/>
    <dgm:cxn modelId="{10A07B51-8FB1-4ECE-A78F-1EC7ABCAD132}" type="presOf" srcId="{D6D9D66D-FE4D-447D-AC79-8BCBE17A3FB3}" destId="{F0F03BB9-F401-4A8E-B0A5-52EEE4410603}" srcOrd="0" destOrd="0" presId="urn:microsoft.com/office/officeart/2005/8/layout/hierarchy3"/>
    <dgm:cxn modelId="{30F03075-7C2D-454F-91C6-ED2DF6AC5F88}" srcId="{1FC47383-1E84-4ADB-89E3-9524938E5446}" destId="{3197A911-5CE7-4408-B12C-6315704AE329}" srcOrd="0" destOrd="0" parTransId="{E74F2BD6-BCA2-41EC-B0B7-FA3291688504}" sibTransId="{321F9F43-4AED-452A-9704-E7FCF8166608}"/>
    <dgm:cxn modelId="{CBF35579-2EA7-421B-B8EE-D7140A18773D}" type="presOf" srcId="{62DC6639-3D7F-4DCF-BA30-639948574E25}" destId="{B48974DA-8A0C-442B-8BD1-AB90AE5363EA}" srcOrd="0" destOrd="0" presId="urn:microsoft.com/office/officeart/2005/8/layout/hierarchy3"/>
    <dgm:cxn modelId="{DDA9FD7A-22A5-47BD-BA52-3F36437C588A}" type="presOf" srcId="{3197A911-5CE7-4408-B12C-6315704AE329}" destId="{05079F15-9F4A-414A-A366-B3112C0337B6}" srcOrd="1" destOrd="0" presId="urn:microsoft.com/office/officeart/2005/8/layout/hierarchy3"/>
    <dgm:cxn modelId="{ADF08BA2-EAC6-4DF7-A0EA-A6D23245EB9C}" srcId="{3197A911-5CE7-4408-B12C-6315704AE329}" destId="{D6D9D66D-FE4D-447D-AC79-8BCBE17A3FB3}" srcOrd="1" destOrd="0" parTransId="{62DC6639-3D7F-4DCF-BA30-639948574E25}" sibTransId="{619BB3F4-5A29-4070-A08E-8BA7466F4288}"/>
    <dgm:cxn modelId="{4150D0DE-B1CF-4BB6-911D-E571D47263B4}" type="presOf" srcId="{3197A911-5CE7-4408-B12C-6315704AE329}" destId="{99932ECD-6D5B-49CF-B35E-93B25A440CC0}" srcOrd="0" destOrd="0" presId="urn:microsoft.com/office/officeart/2005/8/layout/hierarchy3"/>
    <dgm:cxn modelId="{87D65621-8546-4453-8273-EC524FF5A8A9}" type="presParOf" srcId="{E5742E13-86F3-46D4-BA65-BAD799FBAE49}" destId="{EDF94096-2988-4064-B3CD-33FDE71906A6}" srcOrd="0" destOrd="0" presId="urn:microsoft.com/office/officeart/2005/8/layout/hierarchy3"/>
    <dgm:cxn modelId="{5B8EC8A4-095A-46FC-B4AF-6029FC302DAA}" type="presParOf" srcId="{EDF94096-2988-4064-B3CD-33FDE71906A6}" destId="{4454D6CF-122B-48D2-90B1-455B5F5E2A8F}" srcOrd="0" destOrd="0" presId="urn:microsoft.com/office/officeart/2005/8/layout/hierarchy3"/>
    <dgm:cxn modelId="{AE401464-972E-496D-AA0F-AAB4B9363B65}" type="presParOf" srcId="{4454D6CF-122B-48D2-90B1-455B5F5E2A8F}" destId="{99932ECD-6D5B-49CF-B35E-93B25A440CC0}" srcOrd="0" destOrd="0" presId="urn:microsoft.com/office/officeart/2005/8/layout/hierarchy3"/>
    <dgm:cxn modelId="{C184F712-DE18-4259-8217-66175CC3431D}" type="presParOf" srcId="{4454D6CF-122B-48D2-90B1-455B5F5E2A8F}" destId="{05079F15-9F4A-414A-A366-B3112C0337B6}" srcOrd="1" destOrd="0" presId="urn:microsoft.com/office/officeart/2005/8/layout/hierarchy3"/>
    <dgm:cxn modelId="{3EA64069-CAA1-412E-AF86-CE4613146F46}" type="presParOf" srcId="{EDF94096-2988-4064-B3CD-33FDE71906A6}" destId="{75345AC9-6628-451D-BA54-4CC403D0ED50}" srcOrd="1" destOrd="0" presId="urn:microsoft.com/office/officeart/2005/8/layout/hierarchy3"/>
    <dgm:cxn modelId="{B5AF2AAA-AF47-4773-8B42-BE9D9A12E522}" type="presParOf" srcId="{75345AC9-6628-451D-BA54-4CC403D0ED50}" destId="{F090310B-5A5B-43EC-9323-C1510A1388F3}" srcOrd="0" destOrd="0" presId="urn:microsoft.com/office/officeart/2005/8/layout/hierarchy3"/>
    <dgm:cxn modelId="{5938C312-7992-47AC-A347-33B503E2F214}" type="presParOf" srcId="{75345AC9-6628-451D-BA54-4CC403D0ED50}" destId="{83B528A8-A3C7-40E9-8930-D95A8728ED97}" srcOrd="1" destOrd="0" presId="urn:microsoft.com/office/officeart/2005/8/layout/hierarchy3"/>
    <dgm:cxn modelId="{6E61BE09-6189-422D-85F2-FC0CB4EB0E62}" type="presParOf" srcId="{75345AC9-6628-451D-BA54-4CC403D0ED50}" destId="{B48974DA-8A0C-442B-8BD1-AB90AE5363EA}" srcOrd="2" destOrd="0" presId="urn:microsoft.com/office/officeart/2005/8/layout/hierarchy3"/>
    <dgm:cxn modelId="{3E7CA5F2-F61D-4911-8BAD-5E563FE6AAB7}" type="presParOf" srcId="{75345AC9-6628-451D-BA54-4CC403D0ED50}" destId="{F0F03BB9-F401-4A8E-B0A5-52EEE4410603}" srcOrd="3" destOrd="0" presId="urn:microsoft.com/office/officeart/2005/8/layout/hierarchy3"/>
    <dgm:cxn modelId="{EE177E3E-7270-4B72-ABB9-5973CF312C40}" type="presParOf" srcId="{75345AC9-6628-451D-BA54-4CC403D0ED50}" destId="{F08BC91C-3963-4179-BE2D-5352C1FC1423}" srcOrd="4" destOrd="0" presId="urn:microsoft.com/office/officeart/2005/8/layout/hierarchy3"/>
    <dgm:cxn modelId="{28B73CC8-657B-4625-B543-D1BDC5801FEF}" type="presParOf" srcId="{75345AC9-6628-451D-BA54-4CC403D0ED50}" destId="{3869D8DE-5EC2-4D8B-827B-203FF56DFD8F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932ECD-6D5B-49CF-B35E-93B25A440CC0}">
      <dsp:nvSpPr>
        <dsp:cNvPr id="0" name=""/>
        <dsp:cNvSpPr/>
      </dsp:nvSpPr>
      <dsp:spPr>
        <a:xfrm>
          <a:off x="627090" y="3184"/>
          <a:ext cx="3739849" cy="1570388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1" kern="1200" dirty="0">
              <a:solidFill>
                <a:schemeClr val="tx1"/>
              </a:solidFill>
            </a:rPr>
            <a:t>Poboljšanje životnih uvjeta</a:t>
          </a:r>
        </a:p>
      </dsp:txBody>
      <dsp:txXfrm>
        <a:off x="673085" y="49179"/>
        <a:ext cx="3647859" cy="1478398"/>
      </dsp:txXfrm>
    </dsp:sp>
    <dsp:sp modelId="{F090310B-5A5B-43EC-9323-C1510A1388F3}">
      <dsp:nvSpPr>
        <dsp:cNvPr id="0" name=""/>
        <dsp:cNvSpPr/>
      </dsp:nvSpPr>
      <dsp:spPr>
        <a:xfrm>
          <a:off x="1001075" y="1573572"/>
          <a:ext cx="373984" cy="9873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87334"/>
              </a:lnTo>
              <a:lnTo>
                <a:pt x="373984" y="987334"/>
              </a:lnTo>
            </a:path>
          </a:pathLst>
        </a:custGeom>
        <a:noFill/>
        <a:ln w="25400" cap="flat" cmpd="sng" algn="ctr">
          <a:solidFill>
            <a:schemeClr val="accent5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B528A8-A3C7-40E9-8930-D95A8728ED97}">
      <dsp:nvSpPr>
        <dsp:cNvPr id="0" name=""/>
        <dsp:cNvSpPr/>
      </dsp:nvSpPr>
      <dsp:spPr>
        <a:xfrm>
          <a:off x="1375060" y="1966169"/>
          <a:ext cx="2512621" cy="1189475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/>
            <a:t>Smanjenjem troškova za energente</a:t>
          </a:r>
        </a:p>
      </dsp:txBody>
      <dsp:txXfrm>
        <a:off x="1409899" y="2001008"/>
        <a:ext cx="2442943" cy="1119797"/>
      </dsp:txXfrm>
    </dsp:sp>
    <dsp:sp modelId="{B48974DA-8A0C-442B-8BD1-AB90AE5363EA}">
      <dsp:nvSpPr>
        <dsp:cNvPr id="0" name=""/>
        <dsp:cNvSpPr/>
      </dsp:nvSpPr>
      <dsp:spPr>
        <a:xfrm>
          <a:off x="1001075" y="1573572"/>
          <a:ext cx="373984" cy="24713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71336"/>
              </a:lnTo>
              <a:lnTo>
                <a:pt x="373984" y="2471336"/>
              </a:lnTo>
            </a:path>
          </a:pathLst>
        </a:custGeom>
        <a:noFill/>
        <a:ln w="25400" cap="flat" cmpd="sng" algn="ctr">
          <a:solidFill>
            <a:schemeClr val="accent5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F03BB9-F401-4A8E-B0A5-52EEE4410603}">
      <dsp:nvSpPr>
        <dsp:cNvPr id="0" name=""/>
        <dsp:cNvSpPr/>
      </dsp:nvSpPr>
      <dsp:spPr>
        <a:xfrm>
          <a:off x="1375060" y="3548242"/>
          <a:ext cx="2512621" cy="993333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/>
            <a:t>Osiguravanjem zadovoljavajućih uvjeta života</a:t>
          </a:r>
        </a:p>
      </dsp:txBody>
      <dsp:txXfrm>
        <a:off x="1404154" y="3577336"/>
        <a:ext cx="2454433" cy="93514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932ECD-6D5B-49CF-B35E-93B25A440CC0}">
      <dsp:nvSpPr>
        <dsp:cNvPr id="0" name=""/>
        <dsp:cNvSpPr/>
      </dsp:nvSpPr>
      <dsp:spPr>
        <a:xfrm>
          <a:off x="89039" y="261299"/>
          <a:ext cx="2714868" cy="890847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>
              <a:solidFill>
                <a:schemeClr val="tx1"/>
              </a:solidFill>
            </a:rPr>
            <a:t>Ublaženje troška zelene tranzicije</a:t>
          </a:r>
          <a:endParaRPr lang="hr-HR" sz="1600" b="1" kern="1200" dirty="0">
            <a:solidFill>
              <a:schemeClr val="tx1"/>
            </a:solidFill>
          </a:endParaRPr>
        </a:p>
      </dsp:txBody>
      <dsp:txXfrm>
        <a:off x="115131" y="287391"/>
        <a:ext cx="2662684" cy="838663"/>
      </dsp:txXfrm>
    </dsp:sp>
    <dsp:sp modelId="{F090310B-5A5B-43EC-9323-C1510A1388F3}">
      <dsp:nvSpPr>
        <dsp:cNvPr id="0" name=""/>
        <dsp:cNvSpPr/>
      </dsp:nvSpPr>
      <dsp:spPr>
        <a:xfrm>
          <a:off x="360526" y="1152146"/>
          <a:ext cx="183707" cy="10426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42639"/>
              </a:lnTo>
              <a:lnTo>
                <a:pt x="183707" y="1042639"/>
              </a:lnTo>
            </a:path>
          </a:pathLst>
        </a:custGeom>
        <a:noFill/>
        <a:ln w="25400" cap="flat" cmpd="sng" algn="ctr">
          <a:solidFill>
            <a:schemeClr val="accent5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B528A8-A3C7-40E9-8930-D95A8728ED97}">
      <dsp:nvSpPr>
        <dsp:cNvPr id="0" name=""/>
        <dsp:cNvSpPr/>
      </dsp:nvSpPr>
      <dsp:spPr>
        <a:xfrm>
          <a:off x="544233" y="1837502"/>
          <a:ext cx="3082367" cy="714567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 err="1"/>
            <a:t>Voucheri</a:t>
          </a:r>
          <a:r>
            <a:rPr lang="hr-HR" sz="1400" kern="1200" dirty="0"/>
            <a:t> za plin, loživo ulje, kruta goriva i motorna goriva</a:t>
          </a:r>
        </a:p>
      </dsp:txBody>
      <dsp:txXfrm>
        <a:off x="565162" y="1858431"/>
        <a:ext cx="3040509" cy="67270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932ECD-6D5B-49CF-B35E-93B25A440CC0}">
      <dsp:nvSpPr>
        <dsp:cNvPr id="0" name=""/>
        <dsp:cNvSpPr/>
      </dsp:nvSpPr>
      <dsp:spPr>
        <a:xfrm>
          <a:off x="142582" y="0"/>
          <a:ext cx="3262240" cy="805210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>
              <a:solidFill>
                <a:schemeClr val="tx1"/>
              </a:solidFill>
            </a:rPr>
            <a:t>Podizanje svijesti ranjivih građana o koristima zelene tranzicije i mogućnostima financiranja</a:t>
          </a:r>
          <a:endParaRPr lang="hr-HR" sz="1600" b="1" kern="1200" dirty="0">
            <a:solidFill>
              <a:schemeClr val="tx1"/>
            </a:solidFill>
          </a:endParaRPr>
        </a:p>
      </dsp:txBody>
      <dsp:txXfrm>
        <a:off x="166166" y="23584"/>
        <a:ext cx="3215072" cy="758042"/>
      </dsp:txXfrm>
    </dsp:sp>
    <dsp:sp modelId="{F090310B-5A5B-43EC-9323-C1510A1388F3}">
      <dsp:nvSpPr>
        <dsp:cNvPr id="0" name=""/>
        <dsp:cNvSpPr/>
      </dsp:nvSpPr>
      <dsp:spPr>
        <a:xfrm>
          <a:off x="468806" y="805210"/>
          <a:ext cx="274405" cy="3648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4807"/>
              </a:lnTo>
              <a:lnTo>
                <a:pt x="274405" y="364807"/>
              </a:lnTo>
            </a:path>
          </a:pathLst>
        </a:custGeom>
        <a:noFill/>
        <a:ln w="25400" cap="flat" cmpd="sng" algn="ctr">
          <a:solidFill>
            <a:schemeClr val="accent5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B528A8-A3C7-40E9-8930-D95A8728ED97}">
      <dsp:nvSpPr>
        <dsp:cNvPr id="0" name=""/>
        <dsp:cNvSpPr/>
      </dsp:nvSpPr>
      <dsp:spPr>
        <a:xfrm>
          <a:off x="743212" y="847079"/>
          <a:ext cx="2848809" cy="645876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/>
            <a:t>Upozoravanjem na mjere za uštedu energije, posljedično i troškova</a:t>
          </a:r>
        </a:p>
      </dsp:txBody>
      <dsp:txXfrm>
        <a:off x="762129" y="865996"/>
        <a:ext cx="2810975" cy="608042"/>
      </dsp:txXfrm>
    </dsp:sp>
    <dsp:sp modelId="{5CAF1A4A-657E-4C5F-AA0F-4C31318BA7A9}">
      <dsp:nvSpPr>
        <dsp:cNvPr id="0" name=""/>
        <dsp:cNvSpPr/>
      </dsp:nvSpPr>
      <dsp:spPr>
        <a:xfrm>
          <a:off x="468806" y="805210"/>
          <a:ext cx="286672" cy="11716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1620"/>
              </a:lnTo>
              <a:lnTo>
                <a:pt x="286672" y="11716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30501B-B048-48CF-8806-8B888EA9127B}">
      <dsp:nvSpPr>
        <dsp:cNvPr id="0" name=""/>
        <dsp:cNvSpPr/>
      </dsp:nvSpPr>
      <dsp:spPr>
        <a:xfrm>
          <a:off x="755479" y="1656316"/>
          <a:ext cx="2740921" cy="641030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/>
            <a:t>Poticanjem većeg prihvaćanja klimatski neutralnih inicijativa </a:t>
          </a:r>
        </a:p>
      </dsp:txBody>
      <dsp:txXfrm>
        <a:off x="774254" y="1675091"/>
        <a:ext cx="2703371" cy="603480"/>
      </dsp:txXfrm>
    </dsp:sp>
    <dsp:sp modelId="{ED7038B2-692D-4F54-AE5F-C8466F9F502E}">
      <dsp:nvSpPr>
        <dsp:cNvPr id="0" name=""/>
        <dsp:cNvSpPr/>
      </dsp:nvSpPr>
      <dsp:spPr>
        <a:xfrm>
          <a:off x="468806" y="805210"/>
          <a:ext cx="246313" cy="20887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88748"/>
              </a:lnTo>
              <a:lnTo>
                <a:pt x="246313" y="20887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D2732C-E8E3-42C0-BD94-E2B59E10E128}">
      <dsp:nvSpPr>
        <dsp:cNvPr id="0" name=""/>
        <dsp:cNvSpPr/>
      </dsp:nvSpPr>
      <dsp:spPr>
        <a:xfrm>
          <a:off x="715119" y="2573444"/>
          <a:ext cx="2740921" cy="641030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/>
            <a:t>Povećanjem energetske pismenost i znanja o potrošnji energije</a:t>
          </a:r>
        </a:p>
      </dsp:txBody>
      <dsp:txXfrm>
        <a:off x="733894" y="2592219"/>
        <a:ext cx="2703371" cy="603480"/>
      </dsp:txXfrm>
    </dsp:sp>
    <dsp:sp modelId="{146A7BF0-8D2A-4935-AEF6-F024EBC4A6CE}">
      <dsp:nvSpPr>
        <dsp:cNvPr id="0" name=""/>
        <dsp:cNvSpPr/>
      </dsp:nvSpPr>
      <dsp:spPr>
        <a:xfrm>
          <a:off x="468806" y="805210"/>
          <a:ext cx="246313" cy="28900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90036"/>
              </a:lnTo>
              <a:lnTo>
                <a:pt x="246313" y="289003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C3D470-31A0-4103-8623-B5D1548B5E9D}">
      <dsp:nvSpPr>
        <dsp:cNvPr id="0" name=""/>
        <dsp:cNvSpPr/>
      </dsp:nvSpPr>
      <dsp:spPr>
        <a:xfrm>
          <a:off x="715119" y="3374732"/>
          <a:ext cx="2645987" cy="641030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/>
            <a:t>Jačanjem razumijevanja javnosti o mogućnostima financiranja i korištenju usluga</a:t>
          </a:r>
        </a:p>
      </dsp:txBody>
      <dsp:txXfrm>
        <a:off x="733894" y="3393507"/>
        <a:ext cx="2608437" cy="6034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932ECD-6D5B-49CF-B35E-93B25A440CC0}">
      <dsp:nvSpPr>
        <dsp:cNvPr id="0" name=""/>
        <dsp:cNvSpPr/>
      </dsp:nvSpPr>
      <dsp:spPr>
        <a:xfrm>
          <a:off x="627090" y="3184"/>
          <a:ext cx="3739849" cy="1570388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1" kern="1200" dirty="0">
              <a:solidFill>
                <a:schemeClr val="tx1"/>
              </a:solidFill>
            </a:rPr>
            <a:t>Dobivanje stručnih savjeta i smjernica kako uštediti energiju, dobivanje tehničke pomoći i kako doći do financijske potpore</a:t>
          </a:r>
        </a:p>
      </dsp:txBody>
      <dsp:txXfrm>
        <a:off x="673085" y="49179"/>
        <a:ext cx="3647859" cy="1478398"/>
      </dsp:txXfrm>
    </dsp:sp>
    <dsp:sp modelId="{F090310B-5A5B-43EC-9323-C1510A1388F3}">
      <dsp:nvSpPr>
        <dsp:cNvPr id="0" name=""/>
        <dsp:cNvSpPr/>
      </dsp:nvSpPr>
      <dsp:spPr>
        <a:xfrm>
          <a:off x="1001075" y="1573572"/>
          <a:ext cx="373984" cy="9873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87334"/>
              </a:lnTo>
              <a:lnTo>
                <a:pt x="373984" y="987334"/>
              </a:lnTo>
            </a:path>
          </a:pathLst>
        </a:custGeom>
        <a:noFill/>
        <a:ln w="25400" cap="flat" cmpd="sng" algn="ctr">
          <a:solidFill>
            <a:schemeClr val="accent5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B528A8-A3C7-40E9-8930-D95A8728ED97}">
      <dsp:nvSpPr>
        <dsp:cNvPr id="0" name=""/>
        <dsp:cNvSpPr/>
      </dsp:nvSpPr>
      <dsp:spPr>
        <a:xfrm>
          <a:off x="1375060" y="1966169"/>
          <a:ext cx="2512621" cy="1189475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/>
            <a:t>Osnažiti lokalne aktere (JLRS) edukacijama, radionicama</a:t>
          </a:r>
        </a:p>
      </dsp:txBody>
      <dsp:txXfrm>
        <a:off x="1409899" y="2001008"/>
        <a:ext cx="2442943" cy="1119797"/>
      </dsp:txXfrm>
    </dsp:sp>
    <dsp:sp modelId="{B48974DA-8A0C-442B-8BD1-AB90AE5363EA}">
      <dsp:nvSpPr>
        <dsp:cNvPr id="0" name=""/>
        <dsp:cNvSpPr/>
      </dsp:nvSpPr>
      <dsp:spPr>
        <a:xfrm>
          <a:off x="1001075" y="1573572"/>
          <a:ext cx="373984" cy="24713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71336"/>
              </a:lnTo>
              <a:lnTo>
                <a:pt x="373984" y="2471336"/>
              </a:lnTo>
            </a:path>
          </a:pathLst>
        </a:custGeom>
        <a:noFill/>
        <a:ln w="25400" cap="flat" cmpd="sng" algn="ctr">
          <a:solidFill>
            <a:schemeClr val="accent5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F03BB9-F401-4A8E-B0A5-52EEE4410603}">
      <dsp:nvSpPr>
        <dsp:cNvPr id="0" name=""/>
        <dsp:cNvSpPr/>
      </dsp:nvSpPr>
      <dsp:spPr>
        <a:xfrm>
          <a:off x="1375060" y="3548242"/>
          <a:ext cx="2512621" cy="993333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/>
            <a:t>Ojačati institucionalne kapacitete </a:t>
          </a:r>
        </a:p>
      </dsp:txBody>
      <dsp:txXfrm>
        <a:off x="1404154" y="3577336"/>
        <a:ext cx="2454433" cy="9351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932ECD-6D5B-49CF-B35E-93B25A440CC0}">
      <dsp:nvSpPr>
        <dsp:cNvPr id="0" name=""/>
        <dsp:cNvSpPr/>
      </dsp:nvSpPr>
      <dsp:spPr>
        <a:xfrm>
          <a:off x="234" y="197238"/>
          <a:ext cx="3917400" cy="1682049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1" kern="1200" dirty="0">
              <a:solidFill>
                <a:schemeClr val="tx1"/>
              </a:solidFill>
              <a:latin typeface="+mn-lt"/>
            </a:rPr>
            <a:t>Poboljšanje životnih uvjeta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0" kern="1200" dirty="0">
              <a:solidFill>
                <a:schemeClr val="tx1"/>
              </a:solidFill>
              <a:latin typeface="+mn-lt"/>
            </a:rPr>
            <a:t>(</a:t>
          </a:r>
          <a:r>
            <a:rPr lang="hr-HR" sz="1600" kern="1200" dirty="0">
              <a:solidFill>
                <a:schemeClr val="tx1"/>
              </a:solidFill>
              <a:latin typeface="+mn-lt"/>
            </a:rPr>
            <a:t>manji računi za energiju, poboljšani vanjski i unutarnji životni uvjeti, lakša dostupnost usluga)</a:t>
          </a:r>
          <a:endParaRPr lang="hr-HR" sz="1600" b="1" kern="1200" dirty="0">
            <a:solidFill>
              <a:schemeClr val="tx1"/>
            </a:solidFill>
            <a:latin typeface="+mn-lt"/>
          </a:endParaRPr>
        </a:p>
      </dsp:txBody>
      <dsp:txXfrm>
        <a:off x="49500" y="246504"/>
        <a:ext cx="3818868" cy="1583517"/>
      </dsp:txXfrm>
    </dsp:sp>
    <dsp:sp modelId="{F090310B-5A5B-43EC-9323-C1510A1388F3}">
      <dsp:nvSpPr>
        <dsp:cNvPr id="0" name=""/>
        <dsp:cNvSpPr/>
      </dsp:nvSpPr>
      <dsp:spPr>
        <a:xfrm>
          <a:off x="391974" y="1879287"/>
          <a:ext cx="349659" cy="6785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8541"/>
              </a:lnTo>
              <a:lnTo>
                <a:pt x="349659" y="678541"/>
              </a:lnTo>
            </a:path>
          </a:pathLst>
        </a:custGeom>
        <a:noFill/>
        <a:ln w="25400" cap="flat" cmpd="sng" algn="ctr">
          <a:solidFill>
            <a:schemeClr val="accent5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B528A8-A3C7-40E9-8930-D95A8728ED97}">
      <dsp:nvSpPr>
        <dsp:cNvPr id="0" name=""/>
        <dsp:cNvSpPr/>
      </dsp:nvSpPr>
      <dsp:spPr>
        <a:xfrm>
          <a:off x="741633" y="2184602"/>
          <a:ext cx="3228555" cy="746455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>
              <a:latin typeface="+mn-lt"/>
            </a:rPr>
            <a:t>1. Obnova socijalnih stanova prema visokim standardima energetske učinkovitosti</a:t>
          </a:r>
        </a:p>
      </dsp:txBody>
      <dsp:txXfrm>
        <a:off x="763496" y="2206465"/>
        <a:ext cx="3184829" cy="702729"/>
      </dsp:txXfrm>
    </dsp:sp>
    <dsp:sp modelId="{E444786F-73C8-4EDA-A767-2CBF54407206}">
      <dsp:nvSpPr>
        <dsp:cNvPr id="0" name=""/>
        <dsp:cNvSpPr/>
      </dsp:nvSpPr>
      <dsp:spPr>
        <a:xfrm>
          <a:off x="391974" y="1879287"/>
          <a:ext cx="386947" cy="15388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8823"/>
              </a:lnTo>
              <a:lnTo>
                <a:pt x="386947" y="153882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94969B-B029-4FFF-AA95-CEFC2046B5B9}">
      <dsp:nvSpPr>
        <dsp:cNvPr id="0" name=""/>
        <dsp:cNvSpPr/>
      </dsp:nvSpPr>
      <dsp:spPr>
        <a:xfrm>
          <a:off x="778921" y="3142454"/>
          <a:ext cx="3166808" cy="551313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>
              <a:latin typeface="+mn-lt"/>
            </a:rPr>
            <a:t>2. Energetska obnova centara za starije prema visokim standardima </a:t>
          </a:r>
          <a:r>
            <a:rPr lang="hr-HR" sz="1400" kern="1200" dirty="0" err="1">
              <a:latin typeface="+mn-lt"/>
            </a:rPr>
            <a:t>en</a:t>
          </a:r>
          <a:r>
            <a:rPr lang="hr-HR" sz="1400" kern="1200" dirty="0">
              <a:latin typeface="+mn-lt"/>
            </a:rPr>
            <a:t>. učinkovitosti</a:t>
          </a:r>
        </a:p>
      </dsp:txBody>
      <dsp:txXfrm>
        <a:off x="795068" y="3158601"/>
        <a:ext cx="3134514" cy="519019"/>
      </dsp:txXfrm>
    </dsp:sp>
    <dsp:sp modelId="{B48974DA-8A0C-442B-8BD1-AB90AE5363EA}">
      <dsp:nvSpPr>
        <dsp:cNvPr id="0" name=""/>
        <dsp:cNvSpPr/>
      </dsp:nvSpPr>
      <dsp:spPr>
        <a:xfrm>
          <a:off x="391974" y="1879287"/>
          <a:ext cx="428656" cy="23369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36924"/>
              </a:lnTo>
              <a:lnTo>
                <a:pt x="428656" y="2336924"/>
              </a:lnTo>
            </a:path>
          </a:pathLst>
        </a:custGeom>
        <a:noFill/>
        <a:ln w="25400" cap="flat" cmpd="sng" algn="ctr">
          <a:solidFill>
            <a:schemeClr val="accent5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F03BB9-F401-4A8E-B0A5-52EEE4410603}">
      <dsp:nvSpPr>
        <dsp:cNvPr id="0" name=""/>
        <dsp:cNvSpPr/>
      </dsp:nvSpPr>
      <dsp:spPr>
        <a:xfrm>
          <a:off x="820630" y="3999805"/>
          <a:ext cx="2083971" cy="432813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>
              <a:latin typeface="+mn-lt"/>
            </a:rPr>
            <a:t>Ugradnja OIE</a:t>
          </a:r>
        </a:p>
      </dsp:txBody>
      <dsp:txXfrm>
        <a:off x="833307" y="4012482"/>
        <a:ext cx="2058617" cy="4074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932ECD-6D5B-49CF-B35E-93B25A440CC0}">
      <dsp:nvSpPr>
        <dsp:cNvPr id="0" name=""/>
        <dsp:cNvSpPr/>
      </dsp:nvSpPr>
      <dsp:spPr>
        <a:xfrm>
          <a:off x="0" y="372420"/>
          <a:ext cx="4076176" cy="931305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600" b="1" kern="1200" dirty="0">
            <a:solidFill>
              <a:schemeClr val="tx1"/>
            </a:solidFill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1" kern="1200" dirty="0">
              <a:solidFill>
                <a:schemeClr val="tx1"/>
              </a:solidFill>
            </a:rPr>
            <a:t>Smanjenje vremena provedenog na putu do posla/ škole.. i smanjenje troška prijevoza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600" b="1" kern="1200" dirty="0">
            <a:solidFill>
              <a:schemeClr val="tx1"/>
            </a:solidFill>
          </a:endParaRPr>
        </a:p>
      </dsp:txBody>
      <dsp:txXfrm>
        <a:off x="27277" y="399697"/>
        <a:ext cx="4021622" cy="876751"/>
      </dsp:txXfrm>
    </dsp:sp>
    <dsp:sp modelId="{F090310B-5A5B-43EC-9323-C1510A1388F3}">
      <dsp:nvSpPr>
        <dsp:cNvPr id="0" name=""/>
        <dsp:cNvSpPr/>
      </dsp:nvSpPr>
      <dsp:spPr>
        <a:xfrm>
          <a:off x="407618" y="1303726"/>
          <a:ext cx="404191" cy="3653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5305"/>
              </a:lnTo>
              <a:lnTo>
                <a:pt x="404191" y="365305"/>
              </a:lnTo>
            </a:path>
          </a:pathLst>
        </a:custGeom>
        <a:noFill/>
        <a:ln w="25400" cap="flat" cmpd="sng" algn="ctr">
          <a:solidFill>
            <a:schemeClr val="accent5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B528A8-A3C7-40E9-8930-D95A8728ED97}">
      <dsp:nvSpPr>
        <dsp:cNvPr id="0" name=""/>
        <dsp:cNvSpPr/>
      </dsp:nvSpPr>
      <dsp:spPr>
        <a:xfrm>
          <a:off x="811809" y="1460758"/>
          <a:ext cx="2245238" cy="416547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/>
            <a:t>Izgradnjom novih biciklističkih staza</a:t>
          </a:r>
        </a:p>
      </dsp:txBody>
      <dsp:txXfrm>
        <a:off x="824009" y="1472958"/>
        <a:ext cx="2220838" cy="392147"/>
      </dsp:txXfrm>
    </dsp:sp>
    <dsp:sp modelId="{B48974DA-8A0C-442B-8BD1-AB90AE5363EA}">
      <dsp:nvSpPr>
        <dsp:cNvPr id="0" name=""/>
        <dsp:cNvSpPr/>
      </dsp:nvSpPr>
      <dsp:spPr>
        <a:xfrm>
          <a:off x="407618" y="1303726"/>
          <a:ext cx="418600" cy="10735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73524"/>
              </a:lnTo>
              <a:lnTo>
                <a:pt x="418600" y="1073524"/>
              </a:lnTo>
            </a:path>
          </a:pathLst>
        </a:custGeom>
        <a:noFill/>
        <a:ln w="25400" cap="flat" cmpd="sng" algn="ctr">
          <a:solidFill>
            <a:schemeClr val="accent5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F03BB9-F401-4A8E-B0A5-52EEE4410603}">
      <dsp:nvSpPr>
        <dsp:cNvPr id="0" name=""/>
        <dsp:cNvSpPr/>
      </dsp:nvSpPr>
      <dsp:spPr>
        <a:xfrm>
          <a:off x="826219" y="2126957"/>
          <a:ext cx="3011373" cy="500586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/>
            <a:t>Sufinanciranjem nabave bicikala/ e-bicikala</a:t>
          </a:r>
        </a:p>
      </dsp:txBody>
      <dsp:txXfrm>
        <a:off x="840881" y="2141619"/>
        <a:ext cx="2982049" cy="471262"/>
      </dsp:txXfrm>
    </dsp:sp>
    <dsp:sp modelId="{6A5CEAC2-2C98-433F-AEDD-72F774CD165E}">
      <dsp:nvSpPr>
        <dsp:cNvPr id="0" name=""/>
        <dsp:cNvSpPr/>
      </dsp:nvSpPr>
      <dsp:spPr>
        <a:xfrm>
          <a:off x="407618" y="1303726"/>
          <a:ext cx="408179" cy="18988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98838"/>
              </a:lnTo>
              <a:lnTo>
                <a:pt x="408179" y="18988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39C455-A8E1-4CB2-9D00-AA1651FD7574}">
      <dsp:nvSpPr>
        <dsp:cNvPr id="0" name=""/>
        <dsp:cNvSpPr/>
      </dsp:nvSpPr>
      <dsp:spPr>
        <a:xfrm>
          <a:off x="815797" y="2842316"/>
          <a:ext cx="3542799" cy="720495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/>
            <a:t>Osiguravanjem od krađe bicikala</a:t>
          </a:r>
        </a:p>
      </dsp:txBody>
      <dsp:txXfrm>
        <a:off x="836900" y="2863419"/>
        <a:ext cx="3500593" cy="67828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932ECD-6D5B-49CF-B35E-93B25A440CC0}">
      <dsp:nvSpPr>
        <dsp:cNvPr id="0" name=""/>
        <dsp:cNvSpPr/>
      </dsp:nvSpPr>
      <dsp:spPr>
        <a:xfrm>
          <a:off x="1590" y="139613"/>
          <a:ext cx="3623419" cy="1204276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>
              <a:solidFill>
                <a:schemeClr val="tx1"/>
              </a:solidFill>
            </a:rPr>
            <a:t>Poboljšanje pristupačnosti javnog prijevoza u prigradskim, ruralnim i udaljenim područjima (otocima)</a:t>
          </a:r>
          <a:endParaRPr lang="hr-HR" sz="1600" b="1" kern="1200" dirty="0">
            <a:solidFill>
              <a:schemeClr val="tx1"/>
            </a:solidFill>
          </a:endParaRPr>
        </a:p>
      </dsp:txBody>
      <dsp:txXfrm>
        <a:off x="36862" y="174885"/>
        <a:ext cx="3552875" cy="1133732"/>
      </dsp:txXfrm>
    </dsp:sp>
    <dsp:sp modelId="{F090310B-5A5B-43EC-9323-C1510A1388F3}">
      <dsp:nvSpPr>
        <dsp:cNvPr id="0" name=""/>
        <dsp:cNvSpPr/>
      </dsp:nvSpPr>
      <dsp:spPr>
        <a:xfrm>
          <a:off x="363932" y="1343890"/>
          <a:ext cx="352421" cy="7069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6928"/>
              </a:lnTo>
              <a:lnTo>
                <a:pt x="352421" y="706928"/>
              </a:lnTo>
            </a:path>
          </a:pathLst>
        </a:custGeom>
        <a:noFill/>
        <a:ln w="25400" cap="flat" cmpd="sng" algn="ctr">
          <a:solidFill>
            <a:schemeClr val="accent5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B528A8-A3C7-40E9-8930-D95A8728ED97}">
      <dsp:nvSpPr>
        <dsp:cNvPr id="0" name=""/>
        <dsp:cNvSpPr/>
      </dsp:nvSpPr>
      <dsp:spPr>
        <a:xfrm>
          <a:off x="716353" y="1532790"/>
          <a:ext cx="2886721" cy="1036056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/>
            <a:t>Učinkovitim uslugama javnog prijevoza – brži, češći, povoljniji</a:t>
          </a:r>
        </a:p>
      </dsp:txBody>
      <dsp:txXfrm>
        <a:off x="746698" y="1563135"/>
        <a:ext cx="2826031" cy="975366"/>
      </dsp:txXfrm>
    </dsp:sp>
    <dsp:sp modelId="{B48974DA-8A0C-442B-8BD1-AB90AE5363EA}">
      <dsp:nvSpPr>
        <dsp:cNvPr id="0" name=""/>
        <dsp:cNvSpPr/>
      </dsp:nvSpPr>
      <dsp:spPr>
        <a:xfrm>
          <a:off x="363932" y="1343890"/>
          <a:ext cx="336221" cy="16202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20246"/>
              </a:lnTo>
              <a:lnTo>
                <a:pt x="336221" y="1620246"/>
              </a:lnTo>
            </a:path>
          </a:pathLst>
        </a:custGeom>
        <a:noFill/>
        <a:ln w="25400" cap="flat" cmpd="sng" algn="ctr">
          <a:solidFill>
            <a:schemeClr val="accent5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F03BB9-F401-4A8E-B0A5-52EEE4410603}">
      <dsp:nvSpPr>
        <dsp:cNvPr id="0" name=""/>
        <dsp:cNvSpPr/>
      </dsp:nvSpPr>
      <dsp:spPr>
        <a:xfrm>
          <a:off x="700153" y="2663771"/>
          <a:ext cx="2892484" cy="600731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/>
            <a:t>Voznim parkom koji je ugodan, tih i ne zagađuje zrak</a:t>
          </a:r>
        </a:p>
      </dsp:txBody>
      <dsp:txXfrm>
        <a:off x="717748" y="2681366"/>
        <a:ext cx="2857294" cy="56554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932ECD-6D5B-49CF-B35E-93B25A440CC0}">
      <dsp:nvSpPr>
        <dsp:cNvPr id="0" name=""/>
        <dsp:cNvSpPr/>
      </dsp:nvSpPr>
      <dsp:spPr>
        <a:xfrm>
          <a:off x="92505" y="122537"/>
          <a:ext cx="2820221" cy="925417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 err="1">
              <a:solidFill>
                <a:schemeClr val="tx1"/>
              </a:solidFill>
            </a:rPr>
            <a:t>Priuštivost</a:t>
          </a:r>
          <a:r>
            <a:rPr lang="hr-HR" sz="1600" kern="1200" dirty="0">
              <a:solidFill>
                <a:schemeClr val="tx1"/>
              </a:solidFill>
            </a:rPr>
            <a:t>, pristupačnost i dostupnost prijevoza </a:t>
          </a:r>
          <a:endParaRPr lang="hr-HR" sz="1600" b="1" kern="1200" dirty="0">
            <a:solidFill>
              <a:schemeClr val="tx1"/>
            </a:solidFill>
          </a:endParaRPr>
        </a:p>
      </dsp:txBody>
      <dsp:txXfrm>
        <a:off x="119610" y="149642"/>
        <a:ext cx="2766011" cy="871207"/>
      </dsp:txXfrm>
    </dsp:sp>
    <dsp:sp modelId="{F090310B-5A5B-43EC-9323-C1510A1388F3}">
      <dsp:nvSpPr>
        <dsp:cNvPr id="0" name=""/>
        <dsp:cNvSpPr/>
      </dsp:nvSpPr>
      <dsp:spPr>
        <a:xfrm>
          <a:off x="374527" y="1047955"/>
          <a:ext cx="152638" cy="5880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8077"/>
              </a:lnTo>
              <a:lnTo>
                <a:pt x="152638" y="588077"/>
              </a:lnTo>
            </a:path>
          </a:pathLst>
        </a:custGeom>
        <a:noFill/>
        <a:ln w="25400" cap="flat" cmpd="sng" algn="ctr">
          <a:solidFill>
            <a:schemeClr val="accent5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B528A8-A3C7-40E9-8930-D95A8728ED97}">
      <dsp:nvSpPr>
        <dsp:cNvPr id="0" name=""/>
        <dsp:cNvSpPr/>
      </dsp:nvSpPr>
      <dsp:spPr>
        <a:xfrm>
          <a:off x="527165" y="1264884"/>
          <a:ext cx="3201981" cy="742296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/>
            <a:t>Učinkovitim spajanjem perifernih i ruralnih područja kroz poboljšanu integraciju usluga javnog prijevoza</a:t>
          </a:r>
        </a:p>
      </dsp:txBody>
      <dsp:txXfrm>
        <a:off x="548906" y="1286625"/>
        <a:ext cx="3158499" cy="698814"/>
      </dsp:txXfrm>
    </dsp:sp>
    <dsp:sp modelId="{B48974DA-8A0C-442B-8BD1-AB90AE5363EA}">
      <dsp:nvSpPr>
        <dsp:cNvPr id="0" name=""/>
        <dsp:cNvSpPr/>
      </dsp:nvSpPr>
      <dsp:spPr>
        <a:xfrm>
          <a:off x="374527" y="1047955"/>
          <a:ext cx="179443" cy="14402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0261"/>
              </a:lnTo>
              <a:lnTo>
                <a:pt x="179443" y="1440261"/>
              </a:lnTo>
            </a:path>
          </a:pathLst>
        </a:custGeom>
        <a:noFill/>
        <a:ln w="25400" cap="flat" cmpd="sng" algn="ctr">
          <a:solidFill>
            <a:schemeClr val="accent5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F03BB9-F401-4A8E-B0A5-52EEE4410603}">
      <dsp:nvSpPr>
        <dsp:cNvPr id="0" name=""/>
        <dsp:cNvSpPr/>
      </dsp:nvSpPr>
      <dsp:spPr>
        <a:xfrm>
          <a:off x="553970" y="2171685"/>
          <a:ext cx="3158225" cy="633062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/>
            <a:t>Poboljšanjem pristupa osnovnim uslugama, kao što su zdravstvena skrb, obrazovanje i zapošljavanje</a:t>
          </a:r>
        </a:p>
      </dsp:txBody>
      <dsp:txXfrm>
        <a:off x="572512" y="2190227"/>
        <a:ext cx="3121141" cy="595978"/>
      </dsp:txXfrm>
    </dsp:sp>
    <dsp:sp modelId="{C41023BF-209C-40B7-B226-6537E87FB3F0}">
      <dsp:nvSpPr>
        <dsp:cNvPr id="0" name=""/>
        <dsp:cNvSpPr/>
      </dsp:nvSpPr>
      <dsp:spPr>
        <a:xfrm>
          <a:off x="374527" y="1047955"/>
          <a:ext cx="166123" cy="23384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38438"/>
              </a:lnTo>
              <a:lnTo>
                <a:pt x="166123" y="23384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432FE6-FBBA-46F3-A39D-B2F562C4E598}">
      <dsp:nvSpPr>
        <dsp:cNvPr id="0" name=""/>
        <dsp:cNvSpPr/>
      </dsp:nvSpPr>
      <dsp:spPr>
        <a:xfrm>
          <a:off x="540650" y="3018030"/>
          <a:ext cx="3244770" cy="736727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/>
            <a:t>Pružanjem alternative posjedovanju osobnog automobila</a:t>
          </a:r>
        </a:p>
      </dsp:txBody>
      <dsp:txXfrm>
        <a:off x="562228" y="3039608"/>
        <a:ext cx="3201614" cy="69357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932ECD-6D5B-49CF-B35E-93B25A440CC0}">
      <dsp:nvSpPr>
        <dsp:cNvPr id="0" name=""/>
        <dsp:cNvSpPr/>
      </dsp:nvSpPr>
      <dsp:spPr>
        <a:xfrm>
          <a:off x="89039" y="0"/>
          <a:ext cx="2714868" cy="890847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>
              <a:solidFill>
                <a:schemeClr val="tx1"/>
              </a:solidFill>
            </a:rPr>
            <a:t>Dugoročna smanjenja troškova prijevoza ranjivim kućanstvima</a:t>
          </a:r>
          <a:endParaRPr lang="hr-HR" sz="1600" b="1" kern="1200" dirty="0">
            <a:solidFill>
              <a:schemeClr val="tx1"/>
            </a:solidFill>
          </a:endParaRPr>
        </a:p>
      </dsp:txBody>
      <dsp:txXfrm>
        <a:off x="115131" y="26092"/>
        <a:ext cx="2662684" cy="838663"/>
      </dsp:txXfrm>
    </dsp:sp>
    <dsp:sp modelId="{F090310B-5A5B-43EC-9323-C1510A1388F3}">
      <dsp:nvSpPr>
        <dsp:cNvPr id="0" name=""/>
        <dsp:cNvSpPr/>
      </dsp:nvSpPr>
      <dsp:spPr>
        <a:xfrm>
          <a:off x="360526" y="890847"/>
          <a:ext cx="107606" cy="4798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9816"/>
              </a:lnTo>
              <a:lnTo>
                <a:pt x="107606" y="479816"/>
              </a:lnTo>
            </a:path>
          </a:pathLst>
        </a:custGeom>
        <a:noFill/>
        <a:ln w="25400" cap="flat" cmpd="sng" algn="ctr">
          <a:solidFill>
            <a:schemeClr val="accent5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B528A8-A3C7-40E9-8930-D95A8728ED97}">
      <dsp:nvSpPr>
        <dsp:cNvPr id="0" name=""/>
        <dsp:cNvSpPr/>
      </dsp:nvSpPr>
      <dsp:spPr>
        <a:xfrm>
          <a:off x="468132" y="1013380"/>
          <a:ext cx="3082367" cy="714567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/>
            <a:t>Nabavom novog ili korištenog vozila</a:t>
          </a:r>
        </a:p>
      </dsp:txBody>
      <dsp:txXfrm>
        <a:off x="489061" y="1034309"/>
        <a:ext cx="3040509" cy="672709"/>
      </dsp:txXfrm>
    </dsp:sp>
    <dsp:sp modelId="{B48974DA-8A0C-442B-8BD1-AB90AE5363EA}">
      <dsp:nvSpPr>
        <dsp:cNvPr id="0" name=""/>
        <dsp:cNvSpPr/>
      </dsp:nvSpPr>
      <dsp:spPr>
        <a:xfrm>
          <a:off x="360526" y="890847"/>
          <a:ext cx="137347" cy="13980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98085"/>
              </a:lnTo>
              <a:lnTo>
                <a:pt x="137347" y="1398085"/>
              </a:lnTo>
            </a:path>
          </a:pathLst>
        </a:custGeom>
        <a:noFill/>
        <a:ln w="25400" cap="flat" cmpd="sng" algn="ctr">
          <a:solidFill>
            <a:schemeClr val="accent5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F03BB9-F401-4A8E-B0A5-52EEE4410603}">
      <dsp:nvSpPr>
        <dsp:cNvPr id="0" name=""/>
        <dsp:cNvSpPr/>
      </dsp:nvSpPr>
      <dsp:spPr>
        <a:xfrm>
          <a:off x="497873" y="1984226"/>
          <a:ext cx="3040246" cy="609413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/>
            <a:t>Ugradnjom kućne punionice</a:t>
          </a:r>
        </a:p>
      </dsp:txBody>
      <dsp:txXfrm>
        <a:off x="515722" y="2002075"/>
        <a:ext cx="3004548" cy="573715"/>
      </dsp:txXfrm>
    </dsp:sp>
    <dsp:sp modelId="{F08BC91C-3963-4179-BE2D-5352C1FC1423}">
      <dsp:nvSpPr>
        <dsp:cNvPr id="0" name=""/>
        <dsp:cNvSpPr/>
      </dsp:nvSpPr>
      <dsp:spPr>
        <a:xfrm>
          <a:off x="360526" y="890847"/>
          <a:ext cx="183077" cy="23237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23765"/>
              </a:lnTo>
              <a:lnTo>
                <a:pt x="183077" y="23237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69D8DE-5EC2-4D8B-827B-203FF56DFD8F}">
      <dsp:nvSpPr>
        <dsp:cNvPr id="0" name=""/>
        <dsp:cNvSpPr/>
      </dsp:nvSpPr>
      <dsp:spPr>
        <a:xfrm>
          <a:off x="543603" y="2860010"/>
          <a:ext cx="3009869" cy="709205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/>
            <a:t>Smanjenjem potreba za popravcima automobila</a:t>
          </a:r>
        </a:p>
      </dsp:txBody>
      <dsp:txXfrm>
        <a:off x="564375" y="2880782"/>
        <a:ext cx="2968325" cy="66766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932ECD-6D5B-49CF-B35E-93B25A440CC0}">
      <dsp:nvSpPr>
        <dsp:cNvPr id="0" name=""/>
        <dsp:cNvSpPr/>
      </dsp:nvSpPr>
      <dsp:spPr>
        <a:xfrm>
          <a:off x="220350" y="0"/>
          <a:ext cx="2508118" cy="823005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kern="1200" dirty="0">
              <a:solidFill>
                <a:schemeClr val="tx1"/>
              </a:solidFill>
            </a:rPr>
            <a:t>Smanjenje operativnih troškova poduzeća</a:t>
          </a:r>
          <a:endParaRPr lang="hr-HR" sz="1600" b="1" kern="1200" dirty="0">
            <a:solidFill>
              <a:schemeClr val="tx1"/>
            </a:solidFill>
          </a:endParaRPr>
        </a:p>
      </dsp:txBody>
      <dsp:txXfrm>
        <a:off x="244455" y="24105"/>
        <a:ext cx="2459908" cy="774795"/>
      </dsp:txXfrm>
    </dsp:sp>
    <dsp:sp modelId="{F090310B-5A5B-43EC-9323-C1510A1388F3}">
      <dsp:nvSpPr>
        <dsp:cNvPr id="0" name=""/>
        <dsp:cNvSpPr/>
      </dsp:nvSpPr>
      <dsp:spPr>
        <a:xfrm>
          <a:off x="471161" y="823005"/>
          <a:ext cx="105449" cy="3650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5007"/>
              </a:lnTo>
              <a:lnTo>
                <a:pt x="105449" y="365007"/>
              </a:lnTo>
            </a:path>
          </a:pathLst>
        </a:custGeom>
        <a:noFill/>
        <a:ln w="25400" cap="flat" cmpd="sng" algn="ctr">
          <a:solidFill>
            <a:schemeClr val="accent5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B528A8-A3C7-40E9-8930-D95A8728ED97}">
      <dsp:nvSpPr>
        <dsp:cNvPr id="0" name=""/>
        <dsp:cNvSpPr/>
      </dsp:nvSpPr>
      <dsp:spPr>
        <a:xfrm>
          <a:off x="576611" y="857938"/>
          <a:ext cx="2847630" cy="660149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/>
            <a:t>Nabavom novog ili korištenog vozila</a:t>
          </a:r>
        </a:p>
      </dsp:txBody>
      <dsp:txXfrm>
        <a:off x="595946" y="877273"/>
        <a:ext cx="2808960" cy="621479"/>
      </dsp:txXfrm>
    </dsp:sp>
    <dsp:sp modelId="{B48974DA-8A0C-442B-8BD1-AB90AE5363EA}">
      <dsp:nvSpPr>
        <dsp:cNvPr id="0" name=""/>
        <dsp:cNvSpPr/>
      </dsp:nvSpPr>
      <dsp:spPr>
        <a:xfrm>
          <a:off x="471161" y="823005"/>
          <a:ext cx="144363" cy="10970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97061"/>
              </a:lnTo>
              <a:lnTo>
                <a:pt x="144363" y="1097061"/>
              </a:lnTo>
            </a:path>
          </a:pathLst>
        </a:custGeom>
        <a:noFill/>
        <a:ln w="25400" cap="flat" cmpd="sng" algn="ctr">
          <a:solidFill>
            <a:schemeClr val="accent5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F03BB9-F401-4A8E-B0A5-52EEE4410603}">
      <dsp:nvSpPr>
        <dsp:cNvPr id="0" name=""/>
        <dsp:cNvSpPr/>
      </dsp:nvSpPr>
      <dsp:spPr>
        <a:xfrm>
          <a:off x="615525" y="1638565"/>
          <a:ext cx="2808717" cy="563003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/>
            <a:t>Ugradnjom punionice</a:t>
          </a:r>
        </a:p>
      </dsp:txBody>
      <dsp:txXfrm>
        <a:off x="632015" y="1655055"/>
        <a:ext cx="2775737" cy="530023"/>
      </dsp:txXfrm>
    </dsp:sp>
    <dsp:sp modelId="{F08BC91C-3963-4179-BE2D-5352C1FC1423}">
      <dsp:nvSpPr>
        <dsp:cNvPr id="0" name=""/>
        <dsp:cNvSpPr/>
      </dsp:nvSpPr>
      <dsp:spPr>
        <a:xfrm>
          <a:off x="471161" y="823005"/>
          <a:ext cx="172426" cy="18410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1073"/>
              </a:lnTo>
              <a:lnTo>
                <a:pt x="172426" y="184107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69D8DE-5EC2-4D8B-827B-203FF56DFD8F}">
      <dsp:nvSpPr>
        <dsp:cNvPr id="0" name=""/>
        <dsp:cNvSpPr/>
      </dsp:nvSpPr>
      <dsp:spPr>
        <a:xfrm>
          <a:off x="643588" y="2336480"/>
          <a:ext cx="2780653" cy="655196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/>
            <a:t>Smanjenjem potreba za popravcima automobila</a:t>
          </a:r>
        </a:p>
      </dsp:txBody>
      <dsp:txXfrm>
        <a:off x="662778" y="2355670"/>
        <a:ext cx="2742273" cy="616816"/>
      </dsp:txXfrm>
    </dsp:sp>
    <dsp:sp modelId="{E43145B7-5156-4637-8C8A-DC41D1B61632}">
      <dsp:nvSpPr>
        <dsp:cNvPr id="0" name=""/>
        <dsp:cNvSpPr/>
      </dsp:nvSpPr>
      <dsp:spPr>
        <a:xfrm>
          <a:off x="471161" y="823005"/>
          <a:ext cx="212619" cy="26327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32734"/>
              </a:lnTo>
              <a:lnTo>
                <a:pt x="212619" y="263273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98D88C-EE17-4B06-8054-541BFDBC3D11}">
      <dsp:nvSpPr>
        <dsp:cNvPr id="0" name=""/>
        <dsp:cNvSpPr/>
      </dsp:nvSpPr>
      <dsp:spPr>
        <a:xfrm>
          <a:off x="683781" y="3128141"/>
          <a:ext cx="2740461" cy="655196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/>
            <a:t>Doprinošenje održivosti poduzeća</a:t>
          </a:r>
        </a:p>
      </dsp:txBody>
      <dsp:txXfrm>
        <a:off x="702971" y="3147331"/>
        <a:ext cx="2702081" cy="61681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932ECD-6D5B-49CF-B35E-93B25A440CC0}">
      <dsp:nvSpPr>
        <dsp:cNvPr id="0" name=""/>
        <dsp:cNvSpPr/>
      </dsp:nvSpPr>
      <dsp:spPr>
        <a:xfrm>
          <a:off x="89039" y="0"/>
          <a:ext cx="2714868" cy="890847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1" kern="1200" dirty="0">
              <a:solidFill>
                <a:schemeClr val="tx1"/>
              </a:solidFill>
            </a:rPr>
            <a:t>Omogućavanje željezničkog prometa na širem lokalnom i regionalnom prostoru</a:t>
          </a:r>
        </a:p>
      </dsp:txBody>
      <dsp:txXfrm>
        <a:off x="115131" y="26092"/>
        <a:ext cx="2662684" cy="838663"/>
      </dsp:txXfrm>
    </dsp:sp>
    <dsp:sp modelId="{F090310B-5A5B-43EC-9323-C1510A1388F3}">
      <dsp:nvSpPr>
        <dsp:cNvPr id="0" name=""/>
        <dsp:cNvSpPr/>
      </dsp:nvSpPr>
      <dsp:spPr>
        <a:xfrm>
          <a:off x="360526" y="890847"/>
          <a:ext cx="114142" cy="6728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2812"/>
              </a:lnTo>
              <a:lnTo>
                <a:pt x="114142" y="672812"/>
              </a:lnTo>
            </a:path>
          </a:pathLst>
        </a:custGeom>
        <a:noFill/>
        <a:ln w="25400" cap="flat" cmpd="sng" algn="ctr">
          <a:solidFill>
            <a:schemeClr val="accent5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B528A8-A3C7-40E9-8930-D95A8728ED97}">
      <dsp:nvSpPr>
        <dsp:cNvPr id="0" name=""/>
        <dsp:cNvSpPr/>
      </dsp:nvSpPr>
      <dsp:spPr>
        <a:xfrm>
          <a:off x="474668" y="1206376"/>
          <a:ext cx="3082367" cy="714567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/>
            <a:t>Rekonstrukcijom postojećih pruga</a:t>
          </a:r>
        </a:p>
      </dsp:txBody>
      <dsp:txXfrm>
        <a:off x="495597" y="1227305"/>
        <a:ext cx="3040509" cy="672709"/>
      </dsp:txXfrm>
    </dsp:sp>
    <dsp:sp modelId="{B48974DA-8A0C-442B-8BD1-AB90AE5363EA}">
      <dsp:nvSpPr>
        <dsp:cNvPr id="0" name=""/>
        <dsp:cNvSpPr/>
      </dsp:nvSpPr>
      <dsp:spPr>
        <a:xfrm>
          <a:off x="360526" y="890847"/>
          <a:ext cx="156263" cy="14652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5211"/>
              </a:lnTo>
              <a:lnTo>
                <a:pt x="156263" y="1465211"/>
              </a:lnTo>
            </a:path>
          </a:pathLst>
        </a:custGeom>
        <a:noFill/>
        <a:ln w="25400" cap="flat" cmpd="sng" algn="ctr">
          <a:solidFill>
            <a:schemeClr val="accent5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F03BB9-F401-4A8E-B0A5-52EEE4410603}">
      <dsp:nvSpPr>
        <dsp:cNvPr id="0" name=""/>
        <dsp:cNvSpPr/>
      </dsp:nvSpPr>
      <dsp:spPr>
        <a:xfrm>
          <a:off x="516789" y="2051352"/>
          <a:ext cx="3040246" cy="609413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/>
            <a:t>Uvođenje novih linija</a:t>
          </a:r>
        </a:p>
      </dsp:txBody>
      <dsp:txXfrm>
        <a:off x="534638" y="2069201"/>
        <a:ext cx="3004548" cy="573715"/>
      </dsp:txXfrm>
    </dsp:sp>
    <dsp:sp modelId="{F08BC91C-3963-4179-BE2D-5352C1FC1423}">
      <dsp:nvSpPr>
        <dsp:cNvPr id="0" name=""/>
        <dsp:cNvSpPr/>
      </dsp:nvSpPr>
      <dsp:spPr>
        <a:xfrm>
          <a:off x="360526" y="890847"/>
          <a:ext cx="186640" cy="22705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0554"/>
              </a:lnTo>
              <a:lnTo>
                <a:pt x="186640" y="227055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69D8DE-5EC2-4D8B-827B-203FF56DFD8F}">
      <dsp:nvSpPr>
        <dsp:cNvPr id="0" name=""/>
        <dsp:cNvSpPr/>
      </dsp:nvSpPr>
      <dsp:spPr>
        <a:xfrm>
          <a:off x="547166" y="2806798"/>
          <a:ext cx="3009869" cy="709205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 dirty="0"/>
            <a:t>Smanjenjem potreba za korištenje vlastitog automobila</a:t>
          </a:r>
        </a:p>
      </dsp:txBody>
      <dsp:txXfrm>
        <a:off x="567938" y="2827570"/>
        <a:ext cx="2968325" cy="6676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053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z83bgFB7VDGHL4VowWqQPg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78821" tIns="39411" rIns="78821" bIns="3941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78821" tIns="39411" rIns="78821" bIns="39411"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78821" tIns="39411" rIns="78821" bIns="39411"/>
          <a:lstStyle/>
          <a:p>
            <a:pPr defTabSz="788213">
              <a:defRPr/>
            </a:pPr>
            <a:r>
              <a:rPr lang="en-US" sz="1000" b="1" kern="0" spc="27" dirty="0" err="1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Kako</a:t>
            </a:r>
            <a:r>
              <a:rPr lang="en-US" sz="1000" b="1" kern="0" spc="27" dirty="0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sz="1000" b="1" kern="0" spc="27" dirty="0" err="1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će</a:t>
            </a:r>
            <a:r>
              <a:rPr lang="en-US" sz="1000" b="1" kern="0" spc="27" dirty="0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sz="1000" b="1" kern="0" spc="27" dirty="0" err="1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pružiti</a:t>
            </a:r>
            <a:r>
              <a:rPr lang="en-US" sz="1000" b="1" kern="0" spc="27" dirty="0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sz="1000" b="1" kern="0" spc="27" dirty="0" err="1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podršku</a:t>
            </a:r>
            <a:r>
              <a:rPr lang="en-US" sz="1000" b="1" kern="0" spc="27" dirty="0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sz="1000" b="1" kern="0" spc="27" dirty="0" err="1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ranjivim</a:t>
            </a:r>
            <a:r>
              <a:rPr lang="en-US" sz="1000" b="1" kern="0" spc="27" dirty="0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sz="1000" b="1" kern="0" spc="27" dirty="0" err="1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kućanstvima</a:t>
            </a:r>
            <a:r>
              <a:rPr lang="en-US" sz="1000" b="1" kern="0" spc="27" dirty="0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, </a:t>
            </a:r>
            <a:r>
              <a:rPr lang="en-US" sz="1000" b="1" kern="0" spc="27" dirty="0" err="1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korisnicima</a:t>
            </a:r>
            <a:r>
              <a:rPr lang="en-US" sz="1000" b="1" kern="0" spc="27" dirty="0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sz="1000" b="1" kern="0" spc="27" dirty="0" err="1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prijevoza</a:t>
            </a:r>
            <a:r>
              <a:rPr lang="en-US" sz="1000" b="1" kern="0" spc="27" dirty="0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sz="1000" b="1" kern="0" spc="27" dirty="0" err="1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i</a:t>
            </a:r>
            <a:r>
              <a:rPr lang="en-US" sz="1000" b="1" kern="0" spc="27" dirty="0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sz="1000" b="1" kern="0" spc="27" dirty="0" err="1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mikro</a:t>
            </a:r>
            <a:r>
              <a:rPr lang="en-US" sz="1000" b="1" kern="0" spc="27" dirty="0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en-US" sz="1000" b="1" kern="0" spc="27" dirty="0" err="1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poduzećima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hr-HR" dirty="0"/>
              <a:t>Koji su u riziku od energetskog siromaštva i siromaštva u pogledu prijevoza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78821" tIns="39411" rIns="78821" bIns="39411"/>
          <a:lstStyle/>
          <a:p>
            <a:fld id="{F7021451-1387-4CA6-816F-3879F97B5C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78821" tIns="39411" rIns="78821" bIns="3941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78821" tIns="39411" rIns="78821" bIns="39411"/>
          <a:lstStyle/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9B7B4-429A-43D8-96FF-869963903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778A57-C912-F9CE-E2EF-C2742C0CAC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98A1FC-7378-61EB-6C07-1FB33536D9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78821" tIns="39411" rIns="78821" bIns="39411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0E8714-4BA9-8B32-ECF7-55A94862AB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78821" tIns="39411" rIns="78821" bIns="39411"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508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78821" tIns="39411" rIns="78821" bIns="3941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78821" tIns="39411" rIns="78821" bIns="39411"/>
          <a:lstStyle/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78821" tIns="39411" rIns="78821" bIns="3941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78821" tIns="39411" rIns="78821" bIns="39411"/>
          <a:lstStyle/>
          <a:p>
            <a:fld id="{F7021451-1387-4CA6-816F-3879F97B5C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78821" tIns="39411" rIns="78821" bIns="3941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78821" tIns="39411" rIns="78821" bIns="39411"/>
          <a:lstStyle/>
          <a:p>
            <a:fld id="{F7021451-1387-4CA6-816F-3879F97B5C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78821" tIns="39411" rIns="78821" bIns="39411"/>
          <a:lstStyle/>
          <a:p>
            <a:pPr defTabSz="78821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78821" tIns="39411" rIns="78821" bIns="39411"/>
          <a:lstStyle/>
          <a:p>
            <a:fld id="{F7021451-1387-4CA6-816F-3879F97B5C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0FD45-76E9-1059-3CF6-0FF48539D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90A0FB-00FD-432E-0DAD-D0A00538A1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E92EDD-34F8-669A-AC89-6135E55835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78821" tIns="39411" rIns="78821" bIns="39411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877F3A-FA36-AE66-9F54-EED1D8D3DD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78821" tIns="39411" rIns="78821" bIns="39411"/>
          <a:lstStyle/>
          <a:p>
            <a:fld id="{F7021451-1387-4CA6-816F-3879F97B5C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395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541D5-7963-B979-49BD-9B0402001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C2ED9E-1989-E6F9-6014-5CC3334D61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83B881-7239-204B-1EC0-B42B041982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78821" tIns="39411" rIns="78821" bIns="39411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9B337B-3F6F-256A-53BB-AE26A3B53A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78821" tIns="39411" rIns="78821" bIns="39411"/>
          <a:lstStyle/>
          <a:p>
            <a:fld id="{F7021451-1387-4CA6-816F-3879F97B5C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114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A4889-1B08-ED9D-5126-116A9E292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3DE9DA-B6A2-3694-21D0-0920C402F6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FBA6FA-8518-95AE-F928-1F2088B868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78821" tIns="39411" rIns="78821" bIns="39411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8C518B-1FE8-4F6C-A5BE-8242B5D9E6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78821" tIns="39411" rIns="78821" bIns="39411"/>
          <a:lstStyle/>
          <a:p>
            <a:fld id="{F7021451-1387-4CA6-816F-3879F97B5C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930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hr-HR" dirty="0"/>
              <a:t>Postupak uspostave Socijalnog fonda za klimatsku politiku (SCF) paralelan je postupku uvođenja novog </a:t>
            </a:r>
            <a:r>
              <a:rPr lang="hr-HR" b="1" dirty="0"/>
              <a:t>EU ETS2 sustava trgovanja emisijama iz sektora zgradarstva, cestovnog prometa i malih industrija </a:t>
            </a:r>
          </a:p>
          <a:p>
            <a:pPr>
              <a:buFontTx/>
              <a:buChar char="-"/>
            </a:pPr>
            <a:r>
              <a:rPr lang="hr-HR" b="1" dirty="0"/>
              <a:t>Oba „instrumenta” su dio zakonodavnog paketa EU „Spremni za 55”/ „Fit for 55”</a:t>
            </a:r>
            <a:endParaRPr lang="hr-HR" dirty="0"/>
          </a:p>
          <a:p>
            <a:pPr>
              <a:buFontTx/>
              <a:buChar char="-"/>
            </a:pPr>
            <a:r>
              <a:rPr lang="hr-HR" dirty="0"/>
              <a:t>EU ETS2 započinje s trgovanjem od 2027.</a:t>
            </a:r>
          </a:p>
          <a:p>
            <a:pPr>
              <a:buFontTx/>
              <a:buChar char="-"/>
            </a:pPr>
            <a:r>
              <a:rPr lang="hr-HR" dirty="0"/>
              <a:t>Uvođenje ETS2 sustava podrazumijeva </a:t>
            </a:r>
            <a:r>
              <a:rPr lang="hr-HR" b="1" dirty="0"/>
              <a:t>plaćanje troškova emisija CO</a:t>
            </a:r>
            <a:r>
              <a:rPr lang="hr-HR" b="1" baseline="-25000" dirty="0"/>
              <a:t>2</a:t>
            </a:r>
            <a:r>
              <a:rPr lang="hr-HR" b="1" dirty="0"/>
              <a:t> </a:t>
            </a:r>
            <a:r>
              <a:rPr lang="hr-HR" dirty="0"/>
              <a:t>u gorivima koja koriste kućanstva i poduzetnici (plin, tekuća goriva, lož ulje, ugljen,… - za grijanje, hlađenje, prijevoz, pogon) što će dovesti do </a:t>
            </a:r>
            <a:r>
              <a:rPr lang="hr-HR" b="1" dirty="0"/>
              <a:t>povećanja cijene energije</a:t>
            </a:r>
          </a:p>
          <a:p>
            <a:pPr>
              <a:buFontTx/>
              <a:buChar char="-"/>
            </a:pPr>
            <a:r>
              <a:rPr lang="hr-HR" b="1" dirty="0"/>
              <a:t>Željena posljedica stavljanja cijene na emisiju CO</a:t>
            </a:r>
            <a:r>
              <a:rPr lang="hr-HR" b="1" baseline="-25000" dirty="0"/>
              <a:t>2</a:t>
            </a:r>
            <a:r>
              <a:rPr lang="hr-HR" b="1" dirty="0"/>
              <a:t> je smanjenje emisija – </a:t>
            </a:r>
            <a:r>
              <a:rPr lang="hr-HR" b="1" dirty="0">
                <a:solidFill>
                  <a:srgbClr val="FF0000"/>
                </a:solidFill>
              </a:rPr>
              <a:t>međutim 		</a:t>
            </a:r>
            <a:r>
              <a:rPr lang="hr-HR" dirty="0"/>
              <a:t>ranjive skupine društva ne posjeduju financijska sredstva za </a:t>
            </a:r>
            <a:r>
              <a:rPr lang="hr-HR" dirty="0" err="1"/>
              <a:t>dekarbonizaciju</a:t>
            </a:r>
            <a:r>
              <a:rPr lang="hr-HR" dirty="0"/>
              <a:t> u vlastitim kućanstvima, stoga će samo te skupine biti ciljane skupine za financiranje iz SCF 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E872EC-FBC4-4634-8D0E-D0855F93C165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338338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76324-2DFA-6760-20B0-90E6B53A7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ACDF7B-83C4-D367-6657-C30A3C6F0E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CC6BCA-0BCE-FB4A-B56D-8A10F6B4F6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78821" tIns="39411" rIns="78821" bIns="39411"/>
          <a:lstStyle/>
          <a:p>
            <a:endParaRPr lang="hr-HR" sz="1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4DE567-4776-A419-CF20-570E6F798C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78821" tIns="39411" rIns="78821" bIns="39411"/>
          <a:lstStyle/>
          <a:p>
            <a:fld id="{F7021451-1387-4CA6-816F-3879F97B5C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4475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B2263-C001-2459-4813-847B85C7C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F17D9A-9E7B-FB02-53B3-A476C0D227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A0C305-EDA7-B7C1-8DB5-21F8FEE4F8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78821" tIns="39411" rIns="78821" bIns="39411"/>
          <a:lstStyle/>
          <a:p>
            <a:pPr defTabSz="788213">
              <a:defRPr/>
            </a:pPr>
            <a:endParaRPr lang="hr-HR" sz="1000" u="sng" dirty="0">
              <a:hlinkClick r:id="rId3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4B2446-5518-5504-F426-8D38BBF9B2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78821" tIns="39411" rIns="78821" bIns="39411"/>
          <a:lstStyle/>
          <a:p>
            <a:fld id="{F7021451-1387-4CA6-816F-3879F97B5C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093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826AB-DF41-43A0-8F84-E2CED2ABF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402A16-4E14-5440-CD24-06E9D41B8D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13D251-F922-7487-086A-4BAF6ED16F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78821" tIns="39411" rIns="78821" bIns="39411"/>
          <a:lstStyle/>
          <a:p>
            <a:pPr marL="246317" indent="-246317">
              <a:lnSpc>
                <a:spcPct val="115000"/>
              </a:lnSpc>
              <a:spcAft>
                <a:spcPts val="690"/>
              </a:spcAft>
              <a:buFontTx/>
              <a:buChar char="-"/>
            </a:pPr>
            <a:r>
              <a:rPr lang="hr-HR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Veličina fonta (ULAGANJA povećati)</a:t>
            </a:r>
          </a:p>
          <a:p>
            <a:pPr>
              <a:lnSpc>
                <a:spcPct val="115000"/>
              </a:lnSpc>
              <a:spcAft>
                <a:spcPts val="690"/>
              </a:spcAft>
            </a:pPr>
            <a:r>
              <a:rPr lang="hr-HR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Naslov mjere veći od slajda</a:t>
            </a:r>
          </a:p>
          <a:p>
            <a:pPr>
              <a:lnSpc>
                <a:spcPct val="115000"/>
              </a:lnSpc>
              <a:spcAft>
                <a:spcPts val="690"/>
              </a:spcAft>
            </a:pPr>
            <a:endParaRPr lang="hr-HR" sz="16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690"/>
              </a:spcAft>
            </a:pPr>
            <a:r>
              <a:rPr lang="hr-HR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1.Izgradnja ili poboljšanje </a:t>
            </a:r>
            <a:r>
              <a:rPr lang="hr-HR" sz="16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biciklističke infrastrukture</a:t>
            </a:r>
            <a:r>
              <a:rPr lang="hr-HR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- usmjerena na ranjive korisnike, povezujući relevantna polazna i odredišna putovanja, uz istodobno smanjenje trajanja jednosmjernog putovanja na 30 minuta ili manje. </a:t>
            </a:r>
          </a:p>
          <a:p>
            <a:pPr>
              <a:lnSpc>
                <a:spcPct val="115000"/>
              </a:lnSpc>
              <a:spcAft>
                <a:spcPts val="690"/>
              </a:spcAft>
            </a:pPr>
            <a:r>
              <a:rPr lang="hr-HR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ulaganja u rješavanje relevantnih karika koje nedostaju u biciklističkoj mreži, </a:t>
            </a:r>
          </a:p>
          <a:p>
            <a:pPr>
              <a:lnSpc>
                <a:spcPct val="115000"/>
              </a:lnSpc>
              <a:spcAft>
                <a:spcPts val="690"/>
              </a:spcAft>
            </a:pPr>
            <a:r>
              <a:rPr lang="hr-HR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mjere prilagodbe klimatskim promjenama koje utječu na spremnost i mogućnosti vožnje biciklom (kapacitet odvodnje, hladovina itd.), </a:t>
            </a:r>
          </a:p>
          <a:p>
            <a:pPr>
              <a:lnSpc>
                <a:spcPct val="115000"/>
              </a:lnSpc>
              <a:spcAft>
                <a:spcPts val="690"/>
              </a:spcAft>
            </a:pPr>
            <a:r>
              <a:rPr lang="hr-HR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osmišljavanje novih ruta s visokom učinkovitošću ili kapacitetom</a:t>
            </a:r>
          </a:p>
          <a:p>
            <a:pPr>
              <a:lnSpc>
                <a:spcPct val="115000"/>
              </a:lnSpc>
              <a:spcAft>
                <a:spcPts val="690"/>
              </a:spcAft>
            </a:pPr>
            <a:r>
              <a:rPr lang="hr-HR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2.Uvođenje ili proširenje sustava </a:t>
            </a:r>
            <a:r>
              <a:rPr lang="hr-HR" sz="16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zajedničkog korištenja bicikala</a:t>
            </a:r>
            <a:r>
              <a:rPr lang="hr-HR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690"/>
              </a:spcAft>
            </a:pPr>
            <a:r>
              <a:rPr lang="hr-HR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uključuje ulaganja u infrastrukturu (stanice i povezivanje s OIE)</a:t>
            </a:r>
          </a:p>
          <a:p>
            <a:pPr>
              <a:lnSpc>
                <a:spcPct val="115000"/>
              </a:lnSpc>
              <a:spcAft>
                <a:spcPts val="690"/>
              </a:spcAft>
            </a:pPr>
            <a:r>
              <a:rPr lang="hr-HR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bicikle i e-bicikle te vozila s nultim emisijama za redovitu distribuciju bicikala</a:t>
            </a:r>
          </a:p>
          <a:p>
            <a:pPr>
              <a:lnSpc>
                <a:spcPct val="115000"/>
              </a:lnSpc>
              <a:spcAft>
                <a:spcPts val="690"/>
              </a:spcAft>
            </a:pPr>
            <a:r>
              <a:rPr lang="hr-HR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popratne digitalne sustave za korištenje i plaćanje i </a:t>
            </a:r>
          </a:p>
          <a:p>
            <a:pPr>
              <a:lnSpc>
                <a:spcPct val="115000"/>
              </a:lnSpc>
              <a:spcAft>
                <a:spcPts val="690"/>
              </a:spcAft>
            </a:pPr>
            <a:r>
              <a:rPr lang="hr-HR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sustave integracije obnovljivih izvora energije. </a:t>
            </a:r>
          </a:p>
          <a:p>
            <a:pPr>
              <a:lnSpc>
                <a:spcPct val="115000"/>
              </a:lnSpc>
              <a:spcAft>
                <a:spcPts val="690"/>
              </a:spcAft>
            </a:pPr>
            <a:r>
              <a:rPr lang="hr-HR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3.Uvođenje ili proširenje sustava za </a:t>
            </a:r>
            <a:r>
              <a:rPr lang="hr-HR" sz="16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sigurno skladištenje bicikala</a:t>
            </a:r>
            <a:r>
              <a:rPr lang="hr-HR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kojima će se spriječiti krađa i potaknuti ranjive korisnike na svakodnevnu upotrebu bicikala. </a:t>
            </a:r>
          </a:p>
          <a:p>
            <a:pPr>
              <a:lnSpc>
                <a:spcPct val="115000"/>
              </a:lnSpc>
              <a:spcAft>
                <a:spcPts val="690"/>
              </a:spcAft>
            </a:pPr>
            <a:r>
              <a:rPr lang="hr-HR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Lokacije će se definirati u odnosu na relevantnost odredišta (npr. industrijske zone, škole itd.) i </a:t>
            </a:r>
            <a:r>
              <a:rPr lang="hr-HR" sz="1600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intermodalni</a:t>
            </a:r>
            <a:r>
              <a:rPr lang="hr-HR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potencijal lokacije (poveznica na sustave javnog prijevoza). </a:t>
            </a:r>
          </a:p>
          <a:p>
            <a:pPr>
              <a:lnSpc>
                <a:spcPct val="115000"/>
              </a:lnSpc>
              <a:spcAft>
                <a:spcPts val="690"/>
              </a:spcAft>
            </a:pPr>
            <a:r>
              <a:rPr lang="hr-HR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4.	 Izrada tehničkih projekata koji prethode izgradnji i kupnji opreme.</a:t>
            </a:r>
          </a:p>
          <a:p>
            <a:pPr>
              <a:lnSpc>
                <a:spcPct val="115000"/>
              </a:lnSpc>
              <a:spcAft>
                <a:spcPts val="690"/>
              </a:spcAft>
            </a:pPr>
            <a:r>
              <a:rPr lang="hr-HR" sz="1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2.Uvođenje ili proširenje sustava </a:t>
            </a:r>
            <a:r>
              <a:rPr lang="hr-HR" sz="10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zajedničkog korištenja bicikala</a:t>
            </a:r>
            <a:r>
              <a:rPr lang="hr-HR" sz="1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690"/>
              </a:spcAft>
            </a:pPr>
            <a:r>
              <a:rPr lang="hr-HR" sz="1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uključuje ulaganja u infrastrukturu (stanice i povezivanje s OIE)</a:t>
            </a:r>
          </a:p>
          <a:p>
            <a:pPr>
              <a:lnSpc>
                <a:spcPct val="115000"/>
              </a:lnSpc>
              <a:spcAft>
                <a:spcPts val="690"/>
              </a:spcAft>
            </a:pPr>
            <a:r>
              <a:rPr lang="hr-HR" sz="1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bicikle i e-bicikle te vozila s nultim emisijama za redovitu distribuciju bicikala</a:t>
            </a:r>
          </a:p>
          <a:p>
            <a:pPr>
              <a:lnSpc>
                <a:spcPct val="115000"/>
              </a:lnSpc>
              <a:spcAft>
                <a:spcPts val="690"/>
              </a:spcAft>
            </a:pPr>
            <a:r>
              <a:rPr lang="hr-HR" sz="1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popratne digitalne sustave za korištenje i plaćanje i </a:t>
            </a:r>
          </a:p>
          <a:p>
            <a:pPr>
              <a:lnSpc>
                <a:spcPct val="115000"/>
              </a:lnSpc>
              <a:spcAft>
                <a:spcPts val="690"/>
              </a:spcAft>
            </a:pPr>
            <a:r>
              <a:rPr lang="hr-HR" sz="1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sustave integracije obnovljivih izvora energije.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52E57B-0505-3405-91CD-A0E078F9F6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78821" tIns="39411" rIns="78821" bIns="39411"/>
          <a:lstStyle/>
          <a:p>
            <a:fld id="{F7021451-1387-4CA6-816F-3879F97B5C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8997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8E8B3-6502-9CD7-8CAD-5DEFF5F47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6AEEBE-94AF-95AF-C36B-D86789D161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7A277E-17DE-16CA-6BDF-293AE33393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78821" tIns="39411" rIns="78821" bIns="39411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19660A-97A5-C2BD-A11F-A67361DB01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78821" tIns="39411" rIns="78821" bIns="39411"/>
          <a:lstStyle/>
          <a:p>
            <a:fld id="{F7021451-1387-4CA6-816F-3879F97B5C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806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DCA7B-591D-E6B4-3C1F-7546B3ABC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C35749-F6BE-39F3-E96D-6A614BCCD2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CA26E1-88DB-D5E2-E766-CE209D7F74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78821" tIns="39411" rIns="78821" bIns="39411"/>
          <a:lstStyle/>
          <a:p>
            <a:pPr marL="147790" indent="-147790">
              <a:buFontTx/>
              <a:buChar char="-"/>
            </a:pPr>
            <a:endParaRPr lang="hr-H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207A1B-F16E-3114-F635-E83431B0D4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78821" tIns="39411" rIns="78821" bIns="39411"/>
          <a:lstStyle/>
          <a:p>
            <a:fld id="{F7021451-1387-4CA6-816F-3879F97B5C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469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99E95-2088-E2B5-369D-AFB85F5F4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DA201E-8BBB-68E8-E458-6EC60A0DC6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F5E830-0A5C-5DD3-2F1F-F9CB024B38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78821" tIns="39411" rIns="78821" bIns="39411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40FFE-6E60-C52E-6CB4-F9FD2E3881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78821" tIns="39411" rIns="78821" bIns="39411"/>
          <a:lstStyle/>
          <a:p>
            <a:fld id="{F7021451-1387-4CA6-816F-3879F97B5CB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3326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29353-EA4B-4332-C725-28780BBFE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4DC8F3-6EB1-D5B5-6B0E-707A54AC0F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F3E75C-653F-D84C-F6F1-18AEBBEBE9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78821" tIns="39411" rIns="78821" bIns="39411"/>
          <a:lstStyle/>
          <a:p>
            <a:pPr marL="147790" indent="-147790">
              <a:buFontTx/>
              <a:buChar char="-"/>
            </a:pPr>
            <a:r>
              <a:rPr lang="hr-HR" dirty="0"/>
              <a:t>ULAGANJA povećati font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16EEE4-265F-6DE7-BB1E-0F6D1B8BFF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78821" tIns="39411" rIns="78821" bIns="39411"/>
          <a:lstStyle/>
          <a:p>
            <a:fld id="{F7021451-1387-4CA6-816F-3879F97B5CB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1409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308F8-3CE0-A305-2966-87F45715A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9110CD-224A-A222-41B3-71BF0A8506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C571CD-A926-0BD0-A7AB-69972973A6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78821" tIns="39411" rIns="78821" bIns="39411"/>
          <a:lstStyle/>
          <a:p>
            <a:pPr marL="147790" indent="-147790">
              <a:buFontTx/>
              <a:buChar char="-"/>
            </a:pPr>
            <a:r>
              <a:rPr lang="hr-HR" dirty="0"/>
              <a:t>ULAGANJA povećati font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10398E-6517-9153-C097-108290265D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78821" tIns="39411" rIns="78821" bIns="39411"/>
          <a:lstStyle/>
          <a:p>
            <a:fld id="{F7021451-1387-4CA6-816F-3879F97B5CB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3870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B4C86-3ACE-7EF6-26BC-ACFB3835B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D12315-5096-FFFC-FF4E-267B89CDBE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59B1F6-57B0-6979-9777-ED1505DE77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78821" tIns="39411" rIns="78821" bIns="39411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AD9924-C6A1-5C06-6D3F-72CF0E3DEC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78821" tIns="39411" rIns="78821" bIns="39411"/>
          <a:lstStyle/>
          <a:p>
            <a:fld id="{F7021451-1387-4CA6-816F-3879F97B5CB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6311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7808B-7EA6-3FDF-1778-EE956D203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D68806-4A53-65BE-E7E6-391177F498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497402-445F-FEEC-0541-9DE333765C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78821" tIns="39411" rIns="78821" bIns="39411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58784B-282B-BA51-B4E5-F8B5702F78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78821" tIns="39411" rIns="78821" bIns="39411"/>
          <a:lstStyle/>
          <a:p>
            <a:fld id="{F7021451-1387-4CA6-816F-3879F97B5CB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22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6B3EF-F24C-3CA2-E5AC-D3765C546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>
            <a:extLst>
              <a:ext uri="{FF2B5EF4-FFF2-40B4-BE49-F238E27FC236}">
                <a16:creationId xmlns:a16="http://schemas.microsoft.com/office/drawing/2014/main" id="{C18B09EA-B53C-1EAA-93F0-4487F9084F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>
            <a:extLst>
              <a:ext uri="{FF2B5EF4-FFF2-40B4-BE49-F238E27FC236}">
                <a16:creationId xmlns:a16="http://schemas.microsoft.com/office/drawing/2014/main" id="{A52DEF39-9DF8-A95A-9780-3FFF18CA4C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2BCBF9FF-EA1E-B2F5-9A70-41E620AF9A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41C01-5C68-4F13-8656-61725B8CC95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324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D843C-0A13-7C79-7E4F-656C6308F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F6C507-22AC-0F62-3AD8-76FC668F6B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7DECB9-8671-5A01-3F06-1521F883D6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78821" tIns="39411" rIns="78821" bIns="39411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03F0D4-3C75-3004-6F44-6490B84E7F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78821" tIns="39411" rIns="78821" bIns="39411"/>
          <a:lstStyle/>
          <a:p>
            <a:fld id="{F7021451-1387-4CA6-816F-3879F97B5CB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0668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F6E43-21AE-A8B6-84D0-9AF15F6DC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7F54F3-180A-1CEB-FBA5-E4E3B17F70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83DE31-6B45-7B98-9BB3-0EAE7080F0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78821" tIns="39411" rIns="78821" bIns="39411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0C53D9-B545-28B8-6B9F-7D97B66E5F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78821" tIns="39411" rIns="78821" bIns="39411"/>
          <a:lstStyle/>
          <a:p>
            <a:fld id="{F7021451-1387-4CA6-816F-3879F97B5CB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1060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FAB89-5FD6-BE4D-77EB-AC838ADCD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51F096-3E0B-4474-4293-02FFE36BDF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C4EE03-C2B0-F9B2-80CB-1F41C2EF09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78821" tIns="39411" rIns="78821" bIns="39411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B169E-8066-9046-AAFA-957B167B40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78821" tIns="39411" rIns="78821" bIns="39411"/>
          <a:lstStyle/>
          <a:p>
            <a:fld id="{F7021451-1387-4CA6-816F-3879F97B5CB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875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25701-5A2D-2A37-A1AE-0081D82F5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623020-1744-30B2-B34F-B33B07FDE0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FB98DA-7128-7294-B2FD-C15EF2CAB8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78821" tIns="39411" rIns="78821" bIns="39411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970087-1845-F44C-7A32-2137EEA3C3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78821" tIns="39411" rIns="78821" bIns="39411"/>
          <a:lstStyle/>
          <a:p>
            <a:fld id="{F7021451-1387-4CA6-816F-3879F97B5CB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8342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23EB0-B91C-316E-FB23-BC140C422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823DFA-C1CA-92EE-C3B4-9EE93857A1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B82068-12CF-AF26-6D17-E95733F5D7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78821" tIns="39411" rIns="78821" bIns="39411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A32C32-8684-B114-35C8-62CCB6AF6D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78821" tIns="39411" rIns="78821" bIns="39411"/>
          <a:lstStyle/>
          <a:p>
            <a:fld id="{F7021451-1387-4CA6-816F-3879F97B5CB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713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1F9F0-1BEB-345C-031F-BBFE1C21E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00BFC5-21E1-1250-41A3-EC870CEE5C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106975-0439-E4B9-8AF4-B217D69B80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78821" tIns="39411" rIns="78821" bIns="39411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A812F4-567F-D195-0FCC-551EF9A23A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78821" tIns="39411" rIns="78821" bIns="39411"/>
          <a:lstStyle/>
          <a:p>
            <a:fld id="{F7021451-1387-4CA6-816F-3879F97B5CB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2107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F35DC-C208-2DCD-6BBA-109B68C0E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EAD260-F412-4C94-BB67-2BD8A6D934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D987EF-118B-9C6D-2CA1-188D19DF01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78821" tIns="39411" rIns="78821" bIns="39411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01DF39-26D5-92DD-C485-2405517026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78821" tIns="39411" rIns="78821" bIns="39411"/>
          <a:lstStyle/>
          <a:p>
            <a:fld id="{F7021451-1387-4CA6-816F-3879F97B5CB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6711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1CFC3-9ADC-53A9-2140-0CFE7E1B6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14EE64-B95B-27A8-018F-A58FCC3099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62DADA-F29A-2124-549A-6323B56D9F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78821" tIns="39411" rIns="78821" bIns="39411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061D72-E038-6267-22D8-10BFE5E541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78821" tIns="39411" rIns="78821" bIns="39411"/>
          <a:lstStyle/>
          <a:p>
            <a:fld id="{F7021451-1387-4CA6-816F-3879F97B5CB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8470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7DD1E-50C2-4679-2049-B074844D7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F7CBF1-4A37-7702-0A49-BDA63A65A0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05F186-08ED-453B-AD1E-9B23D2BB06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78821" tIns="39411" rIns="78821" bIns="39411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51E204-64DA-270F-DD76-EB3E1092E0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78821" tIns="39411" rIns="78821" bIns="39411"/>
          <a:lstStyle/>
          <a:p>
            <a:fld id="{F7021451-1387-4CA6-816F-3879F97B5CB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5328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3D6A6-A0A8-3F5B-1B38-533B1EE8C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AD25C9-6935-F362-07A1-0C20A06CCC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B90D8E-AADB-9E6B-2ABF-5B37921DAF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78821" tIns="39411" rIns="78821" bIns="39411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570CA-5A32-5A97-A979-4A47C3679E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78821" tIns="39411" rIns="78821" bIns="39411"/>
          <a:lstStyle/>
          <a:p>
            <a:fld id="{F7021451-1387-4CA6-816F-3879F97B5CB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669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001EA-2005-4882-0117-B4260CA90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>
            <a:extLst>
              <a:ext uri="{FF2B5EF4-FFF2-40B4-BE49-F238E27FC236}">
                <a16:creationId xmlns:a16="http://schemas.microsoft.com/office/drawing/2014/main" id="{CA49C99D-EB98-E2C9-805F-79DA8B5C49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>
            <a:extLst>
              <a:ext uri="{FF2B5EF4-FFF2-40B4-BE49-F238E27FC236}">
                <a16:creationId xmlns:a16="http://schemas.microsoft.com/office/drawing/2014/main" id="{B5BE8385-5576-5732-51E3-ECEF9419FD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83CDFC68-AB35-1179-12CF-3C04425CE2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41C01-5C68-4F13-8656-61725B8CC95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3788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6F168-10DA-9375-BA4F-09F256191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BC5CC9-AAD6-6B6C-5BD5-9EC29F731E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B60BB7-3E35-184E-6582-42973429D0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78821" tIns="39411" rIns="78821" bIns="39411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C4BED8-9C7D-611C-088F-8EFEF151C5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78821" tIns="39411" rIns="78821" bIns="39411"/>
          <a:lstStyle/>
          <a:p>
            <a:fld id="{F7021451-1387-4CA6-816F-3879F97B5CB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2695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12A655-6713-9182-ADAC-EB6510E13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26126F-F6DB-337A-97D9-4DA42F066B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410E1D-5CCD-F699-532D-A952E60D08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78821" tIns="39411" rIns="78821" bIns="39411"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04A46E-EAF7-E272-7C2C-AFD89C361F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78821" tIns="39411" rIns="78821" bIns="39411"/>
          <a:lstStyle/>
          <a:p>
            <a:fld id="{F7021451-1387-4CA6-816F-3879F97B5CB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39669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78821" tIns="39411" rIns="78821" bIns="3941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78821" tIns="39411" rIns="78821" bIns="39411"/>
          <a:lstStyle/>
          <a:p>
            <a:fld id="{F7021451-1387-4CA6-816F-3879F97B5CB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31A2F-FE5C-BFF6-13F6-DF860CBD2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549925-E5C9-6F25-122C-44D17D3AED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EFC96B-0651-1C40-D5B1-973EC39484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lIns="78821" tIns="39411" rIns="78821" bIns="39411"/>
          <a:lstStyle/>
          <a:p>
            <a:r>
              <a:rPr lang="hr-HR" dirty="0"/>
              <a:t>- I link, za one koji bi ispunjavali upitnik na računalima.</a:t>
            </a:r>
          </a:p>
          <a:p>
            <a:r>
              <a:rPr lang="hr-HR" dirty="0"/>
              <a:t>- Link i kod u mail kojim se</a:t>
            </a:r>
            <a:r>
              <a:rPr lang="hr-HR" baseline="0" dirty="0"/>
              <a:t> šalje poveznica </a:t>
            </a:r>
            <a:r>
              <a:rPr lang="hr-HR" baseline="0"/>
              <a:t>za </a:t>
            </a:r>
            <a:r>
              <a:rPr lang="hr-HR" baseline="0" dirty="0"/>
              <a:t>Z</a:t>
            </a:r>
            <a:r>
              <a:rPr lang="hr-HR" baseline="0"/>
              <a:t>oom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71E9BA-3292-C125-401F-46650F58A5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lIns="78821" tIns="39411" rIns="78821" bIns="39411"/>
          <a:lstStyle/>
          <a:p>
            <a:fld id="{F7021451-1387-4CA6-816F-3879F97B5CB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237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41C01-5C68-4F13-8656-61725B8CC95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8129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41C01-5C68-4F13-8656-61725B8CC95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091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41C01-5C68-4F13-8656-61725B8CC95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858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41C01-5C68-4F13-8656-61725B8CC95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8617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41C01-5C68-4F13-8656-61725B8CC95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118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a-IN"/>
              <a:t>Click to edit Master text styles</a:t>
            </a:r>
          </a:p>
          <a:p>
            <a:pPr lvl="1"/>
            <a:r>
              <a:rPr lang="ta-IN"/>
              <a:t>Second level</a:t>
            </a:r>
          </a:p>
          <a:p>
            <a:pPr lvl="2"/>
            <a:r>
              <a:rPr lang="ta-IN"/>
              <a:t>Third level</a:t>
            </a:r>
          </a:p>
          <a:p>
            <a:pPr lvl="3"/>
            <a:r>
              <a:rPr lang="ta-IN"/>
              <a:t>Fourth level</a:t>
            </a:r>
          </a:p>
          <a:p>
            <a:pPr lvl="4"/>
            <a:r>
              <a:rPr lang="ta-I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12BF-D686-4928-8C98-EA756E5A2C8D}" type="datetime1">
              <a:rPr lang="en-US" smtClean="0"/>
              <a:t>6/22/2025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8C193-0B1C-FA4E-9980-ADC1DEF511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Slika 8" descr="Slika na kojoj se prikazuje grafika, crtić, karmin crvena, simbol&#10;&#10;Opis je automatski generiran">
            <a:extLst>
              <a:ext uri="{FF2B5EF4-FFF2-40B4-BE49-F238E27FC236}">
                <a16:creationId xmlns:a16="http://schemas.microsoft.com/office/drawing/2014/main" id="{1B17A7A7-0C87-A8EA-9FA1-AAB3481E00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0509" y="-138016"/>
            <a:ext cx="4051972" cy="129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186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18" Type="http://schemas.openxmlformats.org/officeDocument/2006/relationships/image" Target="../media/image2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8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9.svg"/><Relationship Id="rId9" Type="http://schemas.microsoft.com/office/2007/relationships/diagramDrawing" Target="../diagrams/drawing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17/06/relationships/model3d" Target="../media/model3d1.glb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8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9.svg"/><Relationship Id="rId9" Type="http://schemas.microsoft.com/office/2007/relationships/diagramDrawing" Target="../diagrams/drawing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microsoft.com/office/2017/06/relationships/model3d" Target="../media/model3d1.glb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8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43.png"/><Relationship Id="rId4" Type="http://schemas.openxmlformats.org/officeDocument/2006/relationships/image" Target="../media/image39.svg"/><Relationship Id="rId9" Type="http://schemas.microsoft.com/office/2007/relationships/diagramDrawing" Target="../diagrams/drawing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microsoft.com/office/2017/06/relationships/model3d" Target="../media/model3d1.glb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38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44.png"/><Relationship Id="rId4" Type="http://schemas.openxmlformats.org/officeDocument/2006/relationships/image" Target="../media/image39.svg"/><Relationship Id="rId9" Type="http://schemas.microsoft.com/office/2007/relationships/diagramDrawing" Target="../diagrams/drawing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microsoft.com/office/2017/06/relationships/model3d" Target="../media/model3d1.glb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38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39.svg"/><Relationship Id="rId9" Type="http://schemas.microsoft.com/office/2007/relationships/diagramDrawing" Target="../diagrams/drawing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microsoft.com/office/2017/06/relationships/model3d" Target="../media/model3d1.glb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38.pn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39.svg"/><Relationship Id="rId9" Type="http://schemas.microsoft.com/office/2007/relationships/diagramDrawing" Target="../diagrams/drawing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microsoft.com/office/2017/06/relationships/model3d" Target="../media/model3d1.glb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ur-lex.europa.eu/legal-content/HR/TXT/PDF/?uri=CELEX:32023R0955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38.pn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openxmlformats.org/officeDocument/2006/relationships/image" Target="../media/image39.svg"/><Relationship Id="rId9" Type="http://schemas.microsoft.com/office/2007/relationships/diagramDrawing" Target="../diagrams/drawing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microsoft.com/office/2017/06/relationships/model3d" Target="../media/model3d1.glb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38.png"/><Relationship Id="rId7" Type="http://schemas.openxmlformats.org/officeDocument/2006/relationships/diagramQuickStyle" Target="../diagrams/quickStyle8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10" Type="http://schemas.openxmlformats.org/officeDocument/2006/relationships/image" Target="../media/image46.png"/><Relationship Id="rId4" Type="http://schemas.openxmlformats.org/officeDocument/2006/relationships/image" Target="../media/image39.svg"/><Relationship Id="rId9" Type="http://schemas.microsoft.com/office/2007/relationships/diagramDrawing" Target="../diagrams/drawing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microsoft.com/office/2017/06/relationships/model3d" Target="../media/model3d1.glb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38.png"/><Relationship Id="rId7" Type="http://schemas.openxmlformats.org/officeDocument/2006/relationships/diagramQuickStyle" Target="../diagrams/quickStyle9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4" Type="http://schemas.openxmlformats.org/officeDocument/2006/relationships/image" Target="../media/image39.svg"/><Relationship Id="rId9" Type="http://schemas.microsoft.com/office/2007/relationships/diagramDrawing" Target="../diagrams/drawing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microsoft.com/office/2017/06/relationships/model3d" Target="../media/model3d1.glb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image" Target="../media/image38.png"/><Relationship Id="rId7" Type="http://schemas.openxmlformats.org/officeDocument/2006/relationships/diagramQuickStyle" Target="../diagrams/quickStyle10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0.xml"/><Relationship Id="rId5" Type="http://schemas.openxmlformats.org/officeDocument/2006/relationships/diagramData" Target="../diagrams/data10.xml"/><Relationship Id="rId4" Type="http://schemas.openxmlformats.org/officeDocument/2006/relationships/image" Target="../media/image39.svg"/><Relationship Id="rId9" Type="http://schemas.microsoft.com/office/2007/relationships/diagramDrawing" Target="../diagrams/drawing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microsoft.com/office/2017/06/relationships/model3d" Target="../media/model3d1.glb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3" Type="http://schemas.openxmlformats.org/officeDocument/2006/relationships/image" Target="../media/image38.png"/><Relationship Id="rId7" Type="http://schemas.openxmlformats.org/officeDocument/2006/relationships/diagramQuickStyle" Target="../diagrams/quickStyle11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1.xml"/><Relationship Id="rId5" Type="http://schemas.openxmlformats.org/officeDocument/2006/relationships/diagramData" Target="../diagrams/data11.xml"/><Relationship Id="rId4" Type="http://schemas.openxmlformats.org/officeDocument/2006/relationships/image" Target="../media/image39.svg"/><Relationship Id="rId9" Type="http://schemas.microsoft.com/office/2007/relationships/diagramDrawing" Target="../diagrams/drawing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microsoft.com/office/2017/06/relationships/model3d" Target="../media/model3d1.glb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6094476" y="1707525"/>
            <a:ext cx="6012581" cy="292046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5751"/>
              </a:lnSpc>
              <a:buNone/>
            </a:pPr>
            <a:r>
              <a:rPr lang="en-US" sz="5400" b="1" dirty="0">
                <a:solidFill>
                  <a:srgbClr val="0F33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Mjere i ulaganja u Socijalnom planu za klimatsku politiku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0" y="0"/>
            <a:ext cx="5713571" cy="6856286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hr-HR"/>
          </a:p>
        </p:txBody>
      </p:sp>
      <p:pic>
        <p:nvPicPr>
          <p:cNvPr id="4" name="Object 3" descr="city adapted in line with climate neutrality showing electric public transport, renewable energy sources, buildings with zero emissions and lots of greenery"/>
          <p:cNvPicPr>
            <a:picLocks noChangeAspect="1"/>
          </p:cNvPicPr>
          <p:nvPr/>
        </p:nvPicPr>
        <p:blipFill>
          <a:blip r:embed="rId3"/>
          <a:srcRect l="8333" r="8333"/>
          <a:stretch/>
        </p:blipFill>
        <p:spPr>
          <a:xfrm>
            <a:off x="0" y="0"/>
            <a:ext cx="5713571" cy="6856286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3AD213E5-59A9-1B7F-6165-EDAC7E8AD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5042" y="5706433"/>
            <a:ext cx="3391373" cy="82879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76131" y="414234"/>
            <a:ext cx="12188952" cy="4056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195"/>
              </a:lnSpc>
              <a:buNone/>
            </a:pPr>
            <a:r>
              <a:rPr lang="en-US" sz="3000" b="1" dirty="0">
                <a:solidFill>
                  <a:srgbClr val="0F33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Socijalni plan za klimatsku politiku treba pokazati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1479054" y="1309706"/>
            <a:ext cx="1428393" cy="1428393"/>
          </a:xfrm>
          <a:prstGeom prst="ellipse">
            <a:avLst/>
          </a:prstGeom>
          <a:noFill/>
          <a:ln w="25400">
            <a:solidFill>
              <a:srgbClr val="FFFFFF"/>
            </a:solidFill>
            <a:prstDash val="solid"/>
            <a:miter lim="800000"/>
          </a:ln>
        </p:spPr>
        <p:txBody>
          <a:bodyPr/>
          <a:lstStyle/>
          <a:p>
            <a:endParaRPr lang="hr-HR"/>
          </a:p>
        </p:txBody>
      </p:sp>
      <p:pic>
        <p:nvPicPr>
          <p:cNvPr id="4" name="Object 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72161" y="1757280"/>
            <a:ext cx="638015" cy="685629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357098" y="3063414"/>
            <a:ext cx="3666208" cy="79704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93"/>
              </a:lnSpc>
              <a:buNone/>
            </a:pPr>
            <a:r>
              <a:rPr lang="en-US" sz="1530" b="1" kern="0" spc="31" dirty="0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Kako će pružiti podršku ranjivim kućanstvima, korisnicima prijevoza i mikro poduzećima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Object 5"/>
          <p:cNvSpPr/>
          <p:nvPr/>
        </p:nvSpPr>
        <p:spPr>
          <a:xfrm>
            <a:off x="357098" y="3933555"/>
            <a:ext cx="3666208" cy="69919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836"/>
              </a:lnSpc>
              <a:spcBef>
                <a:spcPts val="539"/>
              </a:spcBef>
              <a:buNone/>
            </a:pPr>
            <a:r>
              <a:rPr lang="en-US" sz="1275" kern="0" spc="26" dirty="0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Putem financijske pomoći i ciljanim mjerama kako bi se ove skupine  dugoročno zaštitile od društvenih učinaka zelene tranzicije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Object 6"/>
          <p:cNvSpPr/>
          <p:nvPr/>
        </p:nvSpPr>
        <p:spPr>
          <a:xfrm>
            <a:off x="5380278" y="1411550"/>
            <a:ext cx="1428393" cy="1428393"/>
          </a:xfrm>
          <a:prstGeom prst="ellipse">
            <a:avLst/>
          </a:prstGeom>
          <a:noFill/>
          <a:ln w="25400">
            <a:solidFill>
              <a:srgbClr val="FFFFFF"/>
            </a:solidFill>
            <a:prstDash val="solid"/>
            <a:miter lim="800000"/>
          </a:ln>
        </p:spPr>
        <p:txBody>
          <a:bodyPr/>
          <a:lstStyle/>
          <a:p>
            <a:endParaRPr lang="hr-HR"/>
          </a:p>
        </p:txBody>
      </p:sp>
      <p:pic>
        <p:nvPicPr>
          <p:cNvPr id="8" name="Object 7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27853" y="1864588"/>
            <a:ext cx="733242" cy="485654"/>
          </a:xfrm>
          <a:prstGeom prst="rect">
            <a:avLst/>
          </a:prstGeom>
        </p:spPr>
      </p:pic>
      <p:sp>
        <p:nvSpPr>
          <p:cNvPr id="9" name="Object 8"/>
          <p:cNvSpPr/>
          <p:nvPr/>
        </p:nvSpPr>
        <p:spPr>
          <a:xfrm>
            <a:off x="4350602" y="3197373"/>
            <a:ext cx="3582409" cy="53136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93"/>
              </a:lnSpc>
              <a:buNone/>
            </a:pPr>
            <a:r>
              <a:rPr lang="hr-HR" sz="1530" b="1" kern="0" spc="31" dirty="0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Kako će </a:t>
            </a:r>
            <a:r>
              <a:rPr lang="hr-HR" sz="1530" b="1" kern="0" spc="31" noProof="0" dirty="0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ublažiti društvene učinke </a:t>
            </a:r>
            <a:r>
              <a:rPr lang="en-US" sz="1530" b="1" kern="0" spc="31" dirty="0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EU ETS2 sustava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Object 9"/>
          <p:cNvSpPr/>
          <p:nvPr/>
        </p:nvSpPr>
        <p:spPr>
          <a:xfrm>
            <a:off x="4350602" y="3798608"/>
            <a:ext cx="3582409" cy="69919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836"/>
              </a:lnSpc>
              <a:spcBef>
                <a:spcPts val="539"/>
              </a:spcBef>
              <a:buNone/>
            </a:pPr>
            <a:r>
              <a:rPr lang="en-US" sz="1275" kern="0" spc="26" dirty="0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Osiguravanjem da je tranzicija na klimatski neutralno gospodarstvo pravedna i uključiva za sve segmente društva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9364939" y="1420526"/>
            <a:ext cx="1428393" cy="1428393"/>
          </a:xfrm>
          <a:prstGeom prst="ellipse">
            <a:avLst/>
          </a:prstGeom>
          <a:noFill/>
          <a:ln w="25400">
            <a:solidFill>
              <a:srgbClr val="FFFFFF"/>
            </a:solidFill>
            <a:prstDash val="solid"/>
            <a:miter lim="800000"/>
          </a:ln>
        </p:spPr>
        <p:txBody>
          <a:bodyPr/>
          <a:lstStyle/>
          <a:p>
            <a:endParaRPr lang="hr-HR"/>
          </a:p>
        </p:txBody>
      </p:sp>
      <p:pic>
        <p:nvPicPr>
          <p:cNvPr id="12" name="Object 1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77832" y="1833305"/>
            <a:ext cx="685629" cy="685629"/>
          </a:xfrm>
          <a:prstGeom prst="rect">
            <a:avLst/>
          </a:prstGeom>
        </p:spPr>
      </p:pic>
      <p:sp>
        <p:nvSpPr>
          <p:cNvPr id="13" name="Object 12"/>
          <p:cNvSpPr/>
          <p:nvPr/>
        </p:nvSpPr>
        <p:spPr>
          <a:xfrm>
            <a:off x="8260307" y="3189215"/>
            <a:ext cx="3718583" cy="79704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93"/>
              </a:lnSpc>
              <a:buNone/>
            </a:pPr>
            <a:r>
              <a:rPr lang="hr-HR" sz="1530" b="1" kern="0" spc="31" noProof="0" dirty="0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Omogućiti investicije </a:t>
            </a:r>
            <a:r>
              <a:rPr lang="en-US" sz="1530" b="1" kern="0" spc="31" dirty="0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u energetsku učinkovitost i čistu mobilnost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Object 13"/>
          <p:cNvSpPr/>
          <p:nvPr/>
        </p:nvSpPr>
        <p:spPr>
          <a:xfrm>
            <a:off x="8260307" y="4056131"/>
            <a:ext cx="3718583" cy="69919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836"/>
              </a:lnSpc>
              <a:spcBef>
                <a:spcPts val="539"/>
              </a:spcBef>
              <a:buNone/>
            </a:pPr>
            <a:r>
              <a:rPr lang="en-US" sz="1275" kern="0" spc="26" dirty="0">
                <a:solidFill>
                  <a:schemeClr val="bg1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Pomaganjem kućanstvima i mikro poduzećima u prelasku na održivu energiju i prijevozne mogućnosti 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4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76131" y="414234"/>
            <a:ext cx="12188952" cy="4056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195"/>
              </a:lnSpc>
              <a:buNone/>
            </a:pPr>
            <a:r>
              <a:rPr lang="hr-HR" sz="3000" b="1" dirty="0">
                <a:solidFill>
                  <a:srgbClr val="0F33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Krajnji korisnici sredstava: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476131" y="1523619"/>
            <a:ext cx="4189952" cy="2428268"/>
          </a:xfrm>
          <a:prstGeom prst="rect">
            <a:avLst/>
          </a:prstGeom>
          <a:solidFill>
            <a:srgbClr val="F4F7F8"/>
          </a:solidFill>
        </p:spPr>
        <p:txBody>
          <a:bodyPr/>
          <a:lstStyle/>
          <a:p>
            <a:endParaRPr lang="hr-HR"/>
          </a:p>
        </p:txBody>
      </p:sp>
      <p:sp>
        <p:nvSpPr>
          <p:cNvPr id="6" name="Object 5"/>
          <p:cNvSpPr/>
          <p:nvPr/>
        </p:nvSpPr>
        <p:spPr>
          <a:xfrm>
            <a:off x="900060" y="1254683"/>
            <a:ext cx="7684551" cy="479776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2198"/>
              </a:lnSpc>
              <a:buSzPct val="100000"/>
              <a:buChar char="•"/>
            </a:pPr>
            <a:r>
              <a:rPr lang="hr-HR" sz="1607" b="1" kern="0" spc="32" noProof="0" dirty="0">
                <a:solidFill>
                  <a:srgbClr val="0F3332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Ranjiva kućanstva</a:t>
            </a:r>
          </a:p>
          <a:p>
            <a:pPr lvl="1">
              <a:lnSpc>
                <a:spcPts val="2111"/>
              </a:lnSpc>
              <a:spcBef>
                <a:spcPts val="445"/>
              </a:spcBef>
              <a:buNone/>
            </a:pPr>
            <a:r>
              <a:rPr lang="hr-HR" sz="1466" kern="0" spc="29" noProof="0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Ima za cilj podržati kućanstva s niskim prihodima, starije osobe i druge ranjive skupine koje bi mogle biti nerazmjerno pogođene prijelazom na klimatski neutralno gospodarstvo.</a:t>
            </a:r>
          </a:p>
          <a:p>
            <a:pPr marL="242900" indent="-242900">
              <a:lnSpc>
                <a:spcPts val="2198"/>
              </a:lnSpc>
              <a:spcBef>
                <a:spcPts val="1552"/>
              </a:spcBef>
              <a:buSzPct val="100000"/>
              <a:buChar char="•"/>
            </a:pPr>
            <a:r>
              <a:rPr lang="hr-HR" sz="1600" b="1" kern="0" spc="32" noProof="0" dirty="0">
                <a:solidFill>
                  <a:srgbClr val="0F3332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</a:t>
            </a:r>
            <a:r>
              <a:rPr lang="hr-HR" sz="1607" b="1" kern="0" spc="32" noProof="0" dirty="0">
                <a:solidFill>
                  <a:srgbClr val="0F3332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Ranjiva mikro poduzeća</a:t>
            </a:r>
          </a:p>
          <a:p>
            <a:pPr lvl="1">
              <a:lnSpc>
                <a:spcPts val="2111"/>
              </a:lnSpc>
              <a:spcBef>
                <a:spcPts val="445"/>
              </a:spcBef>
            </a:pPr>
            <a:r>
              <a:rPr lang="hr-HR" sz="1466" kern="0" spc="29" noProof="0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Namijenjen posebno onim sektorima na koje najviše  utječe EU ETS2, kako bi im pomogao u prilagodbi i usvajanju održivijih praksi.</a:t>
            </a:r>
          </a:p>
          <a:p>
            <a:pPr marL="242900" indent="-242900">
              <a:lnSpc>
                <a:spcPts val="2198"/>
              </a:lnSpc>
              <a:spcBef>
                <a:spcPts val="1552"/>
              </a:spcBef>
              <a:buSzPct val="100000"/>
              <a:buChar char="•"/>
            </a:pPr>
            <a:r>
              <a:rPr lang="hr-HR" sz="1607" b="1" kern="0" spc="32" noProof="0" dirty="0">
                <a:solidFill>
                  <a:srgbClr val="0F3332"/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Ranjivi korisnici prijevoza</a:t>
            </a:r>
          </a:p>
          <a:p>
            <a:pPr lvl="1" algn="l">
              <a:lnSpc>
                <a:spcPts val="2111"/>
              </a:lnSpc>
              <a:spcBef>
                <a:spcPts val="445"/>
              </a:spcBef>
              <a:buNone/>
            </a:pPr>
            <a:r>
              <a:rPr lang="hr-HR" sz="1466" kern="0" spc="29" noProof="0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Usmjeravanje podrške prema pojedincima i zajednicama i omogućavanje dostupnog, </a:t>
            </a:r>
            <a:r>
              <a:rPr lang="hr-HR" sz="1466" kern="0" spc="29" noProof="0" dirty="0" err="1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priuštivog</a:t>
            </a:r>
            <a:r>
              <a:rPr lang="hr-HR" sz="1466" kern="0" spc="29" noProof="0" dirty="0">
                <a:solidFill>
                  <a:srgbClr val="000000">
                    <a:alpha val="80000"/>
                  </a:srgb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 i pristupačnog čistog javnog  prijevoza</a:t>
            </a:r>
            <a:endParaRPr lang="hr-HR" noProof="0" dirty="0"/>
          </a:p>
          <a:p>
            <a:pPr lvl="1">
              <a:lnSpc>
                <a:spcPts val="2111"/>
              </a:lnSpc>
              <a:spcBef>
                <a:spcPts val="445"/>
              </a:spcBef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F5A609-1E5A-06B8-2D5C-E373E4D05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>
            <a:extLst>
              <a:ext uri="{FF2B5EF4-FFF2-40B4-BE49-F238E27FC236}">
                <a16:creationId xmlns:a16="http://schemas.microsoft.com/office/drawing/2014/main" id="{67BCB393-7B79-2759-26CE-01622198501B}"/>
              </a:ext>
            </a:extLst>
          </p:cNvPr>
          <p:cNvSpPr/>
          <p:nvPr/>
        </p:nvSpPr>
        <p:spPr>
          <a:xfrm>
            <a:off x="476131" y="414234"/>
            <a:ext cx="12188952" cy="40560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195"/>
              </a:lnSpc>
              <a:buNone/>
            </a:pPr>
            <a:r>
              <a:rPr lang="en-US" sz="3000" b="1" dirty="0">
                <a:solidFill>
                  <a:srgbClr val="0F33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Odabrane mjere za rješavanje energetskog siromaštva</a:t>
            </a:r>
            <a:endParaRPr lang="en-US" dirty="0"/>
          </a:p>
        </p:txBody>
      </p:sp>
      <p:pic>
        <p:nvPicPr>
          <p:cNvPr id="3" name="Object 2">
            <a:extLst>
              <a:ext uri="{FF2B5EF4-FFF2-40B4-BE49-F238E27FC236}">
                <a16:creationId xmlns:a16="http://schemas.microsoft.com/office/drawing/2014/main" id="{7C27A7F3-8E43-EDC9-0080-F42E43151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2663" y="1542080"/>
            <a:ext cx="5173890" cy="878075"/>
          </a:xfrm>
          <a:prstGeom prst="rect">
            <a:avLst/>
          </a:prstGeom>
        </p:spPr>
      </p:pic>
      <p:pic>
        <p:nvPicPr>
          <p:cNvPr id="4" name="Object 3">
            <a:extLst>
              <a:ext uri="{FF2B5EF4-FFF2-40B4-BE49-F238E27FC236}">
                <a16:creationId xmlns:a16="http://schemas.microsoft.com/office/drawing/2014/main" id="{E57AD98A-9777-6DD4-1C8A-5EF4E49676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9523" y="707296"/>
            <a:ext cx="1571522" cy="1699288"/>
          </a:xfrm>
          <a:prstGeom prst="rect">
            <a:avLst/>
          </a:prstGeom>
        </p:spPr>
      </p:pic>
      <p:sp>
        <p:nvSpPr>
          <p:cNvPr id="5" name="Object 4">
            <a:extLst>
              <a:ext uri="{FF2B5EF4-FFF2-40B4-BE49-F238E27FC236}">
                <a16:creationId xmlns:a16="http://schemas.microsoft.com/office/drawing/2014/main" id="{007FE565-C6DC-1412-01DA-0054104E738A}"/>
              </a:ext>
            </a:extLst>
          </p:cNvPr>
          <p:cNvSpPr/>
          <p:nvPr/>
        </p:nvSpPr>
        <p:spPr>
          <a:xfrm>
            <a:off x="1727478" y="1817405"/>
            <a:ext cx="459829" cy="4603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556"/>
              </a:lnSpc>
              <a:buNone/>
            </a:pPr>
            <a:r>
              <a:rPr lang="en-US" sz="2400" b="1" dirty="0">
                <a:solidFill>
                  <a:srgbClr val="0F33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</a:t>
            </a:r>
            <a:endParaRPr lang="en-US" dirty="0"/>
          </a:p>
        </p:txBody>
      </p:sp>
      <p:pic>
        <p:nvPicPr>
          <p:cNvPr id="7" name="Object 6">
            <a:extLst>
              <a:ext uri="{FF2B5EF4-FFF2-40B4-BE49-F238E27FC236}">
                <a16:creationId xmlns:a16="http://schemas.microsoft.com/office/drawing/2014/main" id="{41724D08-4F45-1352-1A4A-9785A7591A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42663" y="2901668"/>
            <a:ext cx="6323682" cy="833573"/>
          </a:xfrm>
          <a:prstGeom prst="rect">
            <a:avLst/>
          </a:prstGeom>
        </p:spPr>
      </p:pic>
      <p:pic>
        <p:nvPicPr>
          <p:cNvPr id="8" name="Object 7">
            <a:extLst>
              <a:ext uri="{FF2B5EF4-FFF2-40B4-BE49-F238E27FC236}">
                <a16:creationId xmlns:a16="http://schemas.microsoft.com/office/drawing/2014/main" id="{625E6F9C-F330-772E-8948-4ED61BF891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9524" y="2392533"/>
            <a:ext cx="1577377" cy="1333717"/>
          </a:xfrm>
          <a:prstGeom prst="rect">
            <a:avLst/>
          </a:prstGeom>
        </p:spPr>
      </p:pic>
      <p:sp>
        <p:nvSpPr>
          <p:cNvPr id="9" name="Object 8">
            <a:extLst>
              <a:ext uri="{FF2B5EF4-FFF2-40B4-BE49-F238E27FC236}">
                <a16:creationId xmlns:a16="http://schemas.microsoft.com/office/drawing/2014/main" id="{9C2598E6-BC99-7B3E-A244-F94E0827561D}"/>
              </a:ext>
            </a:extLst>
          </p:cNvPr>
          <p:cNvSpPr/>
          <p:nvPr/>
        </p:nvSpPr>
        <p:spPr>
          <a:xfrm>
            <a:off x="1837462" y="3183508"/>
            <a:ext cx="485187" cy="38273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556"/>
              </a:lnSpc>
              <a:buNone/>
            </a:pPr>
            <a:r>
              <a:rPr lang="en-US" sz="2400" b="1" dirty="0">
                <a:solidFill>
                  <a:srgbClr val="0F33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</a:t>
            </a:r>
            <a:endParaRPr lang="en-US" dirty="0"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9B122EB5-53FE-F06A-DC8D-D2A0A407CDE9}"/>
              </a:ext>
            </a:extLst>
          </p:cNvPr>
          <p:cNvSpPr/>
          <p:nvPr/>
        </p:nvSpPr>
        <p:spPr>
          <a:xfrm>
            <a:off x="2080056" y="3068797"/>
            <a:ext cx="6016197" cy="52459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1535"/>
              </a:lnSpc>
              <a:buNone/>
            </a:pPr>
            <a:r>
              <a:rPr lang="en-US" sz="1400" b="1" kern="0" spc="22" dirty="0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Izgradnja lokalnih kapaciteta i podrška jedinstvenim kontaktnim točkama (OSS)      </a:t>
            </a:r>
            <a:endParaRPr lang="en-US" sz="1400" b="1" dirty="0"/>
          </a:p>
        </p:txBody>
      </p:sp>
      <p:pic>
        <p:nvPicPr>
          <p:cNvPr id="11" name="Object 10">
            <a:extLst>
              <a:ext uri="{FF2B5EF4-FFF2-40B4-BE49-F238E27FC236}">
                <a16:creationId xmlns:a16="http://schemas.microsoft.com/office/drawing/2014/main" id="{5267799D-5F77-D8A0-33FD-F7753B31B8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42663" y="4073414"/>
            <a:ext cx="7338289" cy="885345"/>
          </a:xfrm>
          <a:prstGeom prst="rect">
            <a:avLst/>
          </a:prstGeom>
        </p:spPr>
      </p:pic>
      <p:pic>
        <p:nvPicPr>
          <p:cNvPr id="12" name="Object 11">
            <a:extLst>
              <a:ext uri="{FF2B5EF4-FFF2-40B4-BE49-F238E27FC236}">
                <a16:creationId xmlns:a16="http://schemas.microsoft.com/office/drawing/2014/main" id="{C78D4E4C-0F56-AF25-E7EB-1B28BF6AC4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9524" y="3950823"/>
            <a:ext cx="1587224" cy="1190925"/>
          </a:xfrm>
          <a:prstGeom prst="rect">
            <a:avLst/>
          </a:prstGeom>
        </p:spPr>
      </p:pic>
      <p:sp>
        <p:nvSpPr>
          <p:cNvPr id="13" name="Object 12">
            <a:extLst>
              <a:ext uri="{FF2B5EF4-FFF2-40B4-BE49-F238E27FC236}">
                <a16:creationId xmlns:a16="http://schemas.microsoft.com/office/drawing/2014/main" id="{C3DFEB19-956D-69C6-A8B8-25BEF947C280}"/>
              </a:ext>
            </a:extLst>
          </p:cNvPr>
          <p:cNvSpPr/>
          <p:nvPr/>
        </p:nvSpPr>
        <p:spPr>
          <a:xfrm>
            <a:off x="1819601" y="4275177"/>
            <a:ext cx="485187" cy="32785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556"/>
              </a:lnSpc>
              <a:buNone/>
            </a:pPr>
            <a:r>
              <a:rPr lang="en-US" sz="2400" b="1" dirty="0">
                <a:solidFill>
                  <a:srgbClr val="0F33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</a:t>
            </a:r>
            <a:endParaRPr lang="en-US" dirty="0"/>
          </a:p>
        </p:txBody>
      </p:sp>
      <p:sp>
        <p:nvSpPr>
          <p:cNvPr id="14" name="Object 13">
            <a:extLst>
              <a:ext uri="{FF2B5EF4-FFF2-40B4-BE49-F238E27FC236}">
                <a16:creationId xmlns:a16="http://schemas.microsoft.com/office/drawing/2014/main" id="{691D760B-E2F1-93AD-09A8-153D2F088F5C}"/>
              </a:ext>
            </a:extLst>
          </p:cNvPr>
          <p:cNvSpPr/>
          <p:nvPr/>
        </p:nvSpPr>
        <p:spPr>
          <a:xfrm>
            <a:off x="2062194" y="4184243"/>
            <a:ext cx="6555987" cy="64000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ts val="1535"/>
              </a:lnSpc>
            </a:pPr>
            <a:r>
              <a:rPr lang="hr-HR" sz="1400" b="1" kern="0" spc="22" dirty="0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 a) Su</a:t>
            </a:r>
            <a:r>
              <a:rPr lang="en-US" sz="1400" b="1" kern="0" spc="22" dirty="0" err="1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zbijanje</a:t>
            </a:r>
            <a:r>
              <a:rPr lang="en-US" sz="1400" b="1" kern="0" spc="22" dirty="0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400" b="1" kern="0" spc="22" dirty="0" err="1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energetskog</a:t>
            </a:r>
            <a:r>
              <a:rPr lang="en-US" sz="1400" b="1" kern="0" spc="22" dirty="0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400" b="1" kern="0" spc="22" dirty="0" err="1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siromaštva</a:t>
            </a:r>
            <a:r>
              <a:rPr lang="en-US" sz="1400" b="1" kern="0" spc="22" dirty="0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400" b="1" kern="0" spc="22" dirty="0" err="1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na</a:t>
            </a:r>
            <a:r>
              <a:rPr lang="en-US" sz="1400" b="1" kern="0" spc="22" dirty="0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400" b="1" kern="0" spc="22" dirty="0" err="1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potpomognutim</a:t>
            </a:r>
            <a:r>
              <a:rPr lang="en-US" sz="1400" b="1" kern="0" spc="22" dirty="0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400" b="1" kern="0" spc="22" dirty="0" err="1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područjima</a:t>
            </a:r>
            <a:r>
              <a:rPr lang="en-US" sz="1400" b="1" kern="0" spc="22" dirty="0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 i </a:t>
            </a:r>
            <a:r>
              <a:rPr lang="en-US" sz="1400" b="1" kern="0" spc="22" dirty="0" err="1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područjima</a:t>
            </a:r>
            <a:r>
              <a:rPr lang="en-US" sz="1400" b="1" kern="0" spc="22" dirty="0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400" b="1" kern="0" spc="22" dirty="0" err="1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posebne</a:t>
            </a:r>
            <a:r>
              <a:rPr lang="en-US" sz="1400" b="1" kern="0" spc="22" dirty="0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400" b="1" kern="0" spc="22" dirty="0" err="1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državne</a:t>
            </a:r>
            <a:r>
              <a:rPr lang="en-US" sz="1400" b="1" kern="0" spc="22" dirty="0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400" b="1" kern="0" spc="22" dirty="0" err="1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skrbi</a:t>
            </a:r>
            <a:r>
              <a:rPr lang="en-US" sz="1400" b="1" kern="0" spc="22" dirty="0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 </a:t>
            </a:r>
            <a:endParaRPr lang="hr-HR" sz="1400" b="1" kern="0" spc="22" dirty="0">
              <a:solidFill>
                <a:srgbClr val="0F3332"/>
              </a:solidFill>
              <a:ea typeface="Lato" pitchFamily="34" charset="-122"/>
              <a:cs typeface="Lato" pitchFamily="34" charset="-120"/>
            </a:endParaRPr>
          </a:p>
          <a:p>
            <a:pPr>
              <a:lnSpc>
                <a:spcPts val="1535"/>
              </a:lnSpc>
            </a:pPr>
            <a:r>
              <a:rPr lang="hr-HR" sz="1400" b="1" kern="0" spc="22" dirty="0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b) Izgradnja i energetska obnova centara za starije</a:t>
            </a:r>
            <a:r>
              <a:rPr lang="en-US" sz="1400" b="1" kern="0" spc="22" dirty="0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  </a:t>
            </a:r>
          </a:p>
        </p:txBody>
      </p:sp>
      <p:sp>
        <p:nvSpPr>
          <p:cNvPr id="21" name="Object 20">
            <a:extLst>
              <a:ext uri="{FF2B5EF4-FFF2-40B4-BE49-F238E27FC236}">
                <a16:creationId xmlns:a16="http://schemas.microsoft.com/office/drawing/2014/main" id="{417A00C5-35A2-8B67-2F51-B6F5E1ABDB09}"/>
              </a:ext>
            </a:extLst>
          </p:cNvPr>
          <p:cNvSpPr/>
          <p:nvPr/>
        </p:nvSpPr>
        <p:spPr>
          <a:xfrm>
            <a:off x="1333167" y="5544188"/>
            <a:ext cx="418995" cy="32451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556"/>
              </a:lnSpc>
              <a:buNone/>
            </a:pPr>
            <a:endParaRPr lang="en-US" dirty="0"/>
          </a:p>
        </p:txBody>
      </p:sp>
      <p:sp>
        <p:nvSpPr>
          <p:cNvPr id="25" name="Object 5">
            <a:extLst>
              <a:ext uri="{FF2B5EF4-FFF2-40B4-BE49-F238E27FC236}">
                <a16:creationId xmlns:a16="http://schemas.microsoft.com/office/drawing/2014/main" id="{CC7DDF32-CEC6-1FB8-06FB-2CA34E2A15B3}"/>
              </a:ext>
            </a:extLst>
          </p:cNvPr>
          <p:cNvSpPr/>
          <p:nvPr/>
        </p:nvSpPr>
        <p:spPr>
          <a:xfrm>
            <a:off x="2091735" y="1778389"/>
            <a:ext cx="3328736" cy="55259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1535"/>
              </a:lnSpc>
              <a:buNone/>
            </a:pPr>
            <a:r>
              <a:rPr lang="en-US" sz="1400" b="1" kern="0" spc="22" dirty="0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Obnova obiteljskih kuća s najlošijim energetskim svojstvima  </a:t>
            </a:r>
            <a:endParaRPr lang="en-US" sz="1400" b="1" dirty="0"/>
          </a:p>
        </p:txBody>
      </p:sp>
      <p:pic>
        <p:nvPicPr>
          <p:cNvPr id="6" name="Object 11">
            <a:extLst>
              <a:ext uri="{FF2B5EF4-FFF2-40B4-BE49-F238E27FC236}">
                <a16:creationId xmlns:a16="http://schemas.microsoft.com/office/drawing/2014/main" id="{62DFA8E8-C72C-40B0-C103-3F64910EB1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0" y="5187182"/>
            <a:ext cx="1587224" cy="1190924"/>
          </a:xfrm>
          <a:prstGeom prst="rect">
            <a:avLst/>
          </a:prstGeom>
        </p:spPr>
      </p:pic>
      <p:pic>
        <p:nvPicPr>
          <p:cNvPr id="15" name="Object 10">
            <a:extLst>
              <a:ext uri="{FF2B5EF4-FFF2-40B4-BE49-F238E27FC236}">
                <a16:creationId xmlns:a16="http://schemas.microsoft.com/office/drawing/2014/main" id="{3BC6FC53-960C-6E64-4E47-E6E21DDEC8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42663" y="5309772"/>
            <a:ext cx="7338289" cy="961368"/>
          </a:xfrm>
          <a:prstGeom prst="rect">
            <a:avLst/>
          </a:prstGeom>
        </p:spPr>
      </p:pic>
      <p:sp>
        <p:nvSpPr>
          <p:cNvPr id="16" name="Object 12">
            <a:extLst>
              <a:ext uri="{FF2B5EF4-FFF2-40B4-BE49-F238E27FC236}">
                <a16:creationId xmlns:a16="http://schemas.microsoft.com/office/drawing/2014/main" id="{76D7EDAF-A154-6339-AE61-85086A78F24E}"/>
              </a:ext>
            </a:extLst>
          </p:cNvPr>
          <p:cNvSpPr/>
          <p:nvPr/>
        </p:nvSpPr>
        <p:spPr>
          <a:xfrm>
            <a:off x="1788376" y="5489216"/>
            <a:ext cx="485187" cy="32785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556"/>
              </a:lnSpc>
              <a:buNone/>
            </a:pPr>
            <a:r>
              <a:rPr lang="hr-HR" sz="2400" b="1" dirty="0">
                <a:solidFill>
                  <a:srgbClr val="0F33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4 </a:t>
            </a:r>
            <a:endParaRPr lang="en-US" dirty="0"/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A4E2D262-DF72-DF13-A52A-2CCD964C251D}"/>
              </a:ext>
            </a:extLst>
          </p:cNvPr>
          <p:cNvSpPr txBox="1"/>
          <p:nvPr/>
        </p:nvSpPr>
        <p:spPr>
          <a:xfrm>
            <a:off x="2091735" y="5412828"/>
            <a:ext cx="6526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b="1" dirty="0"/>
              <a:t>Smanjenje energetskog siromaštva u višestambenim zgradama kroz sufinanciranje vlastitog učešća za kućanstva u riziku od energetskog siromaštva u višestambenim zgradama čija se energetska obnova sufinancira iz javnih sredstava (EU fondovi, nacionalna sredstva FZOEU i sl.)</a:t>
            </a:r>
          </a:p>
        </p:txBody>
      </p:sp>
    </p:spTree>
    <p:extLst>
      <p:ext uri="{BB962C8B-B14F-4D97-AF65-F5344CB8AC3E}">
        <p14:creationId xmlns:p14="http://schemas.microsoft.com/office/powerpoint/2010/main" val="305089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3" grpId="0"/>
      <p:bldP spid="14" grpId="0"/>
      <p:bldP spid="2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76131" y="414234"/>
            <a:ext cx="12188952" cy="40560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195"/>
              </a:lnSpc>
              <a:buNone/>
            </a:pPr>
            <a:r>
              <a:rPr lang="en-US" sz="3000" b="1" dirty="0">
                <a:solidFill>
                  <a:srgbClr val="0F33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Odabrane mjere za rješavanje siromaštva u pogledu mobilnosti</a:t>
            </a:r>
            <a:endParaRPr lang="en-US" dirty="0"/>
          </a:p>
        </p:txBody>
      </p:sp>
      <p:pic>
        <p:nvPicPr>
          <p:cNvPr id="3" name="Object 2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3192" y="1402801"/>
            <a:ext cx="6305298" cy="618970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1333167" y="1549569"/>
            <a:ext cx="418995" cy="32451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556"/>
              </a:lnSpc>
              <a:buNone/>
            </a:pPr>
            <a:r>
              <a:rPr lang="en-US" sz="2400" b="1" dirty="0">
                <a:solidFill>
                  <a:srgbClr val="0F33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1714071" y="1507163"/>
            <a:ext cx="5344275" cy="38953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1535"/>
              </a:lnSpc>
              <a:buNone/>
            </a:pPr>
            <a:r>
              <a:rPr lang="en-US" sz="1400" b="1" kern="0" spc="22" dirty="0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Poticanje vožnje biciklom u urbanim, prigradskim i ruralnim područjima       </a:t>
            </a:r>
            <a:endParaRPr lang="en-US" sz="1400" b="1" dirty="0"/>
          </a:p>
        </p:txBody>
      </p:sp>
      <p:pic>
        <p:nvPicPr>
          <p:cNvPr id="6" name="Object 5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9523" y="754787"/>
            <a:ext cx="1171282" cy="1266508"/>
          </a:xfrm>
          <a:prstGeom prst="rect">
            <a:avLst/>
          </a:prstGeom>
        </p:spPr>
      </p:pic>
      <p:pic>
        <p:nvPicPr>
          <p:cNvPr id="7" name="Object 6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3192" y="2300468"/>
            <a:ext cx="7086133" cy="618970"/>
          </a:xfrm>
          <a:prstGeom prst="rect">
            <a:avLst/>
          </a:prstGeom>
        </p:spPr>
      </p:pic>
      <p:sp>
        <p:nvSpPr>
          <p:cNvPr id="8" name="Object 7"/>
          <p:cNvSpPr/>
          <p:nvPr/>
        </p:nvSpPr>
        <p:spPr>
          <a:xfrm>
            <a:off x="1333167" y="2438147"/>
            <a:ext cx="418995" cy="32451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556"/>
              </a:lnSpc>
              <a:buNone/>
            </a:pPr>
            <a:r>
              <a:rPr lang="en-US" sz="2400" b="1" dirty="0">
                <a:solidFill>
                  <a:srgbClr val="0F33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1714070" y="2395742"/>
            <a:ext cx="6505255" cy="38953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1535"/>
              </a:lnSpc>
              <a:buNone/>
            </a:pPr>
            <a:r>
              <a:rPr lang="en-US" sz="1400" b="1" kern="0" spc="22" dirty="0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Poboljšanje dostupnosti javnog prijevoza u prigradskim, ruralnim i udaljenim područjima   </a:t>
            </a:r>
            <a:endParaRPr lang="en-US" sz="1400" b="1" dirty="0"/>
          </a:p>
        </p:txBody>
      </p:sp>
      <p:pic>
        <p:nvPicPr>
          <p:cNvPr id="10" name="Object 9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9523" y="1942971"/>
            <a:ext cx="1171282" cy="990352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3192" y="3158846"/>
            <a:ext cx="7682035" cy="618970"/>
          </a:xfrm>
          <a:prstGeom prst="rect">
            <a:avLst/>
          </a:prstGeom>
        </p:spPr>
      </p:pic>
      <p:sp>
        <p:nvSpPr>
          <p:cNvPr id="12" name="Object 11"/>
          <p:cNvSpPr/>
          <p:nvPr/>
        </p:nvSpPr>
        <p:spPr>
          <a:xfrm>
            <a:off x="1318882" y="3298411"/>
            <a:ext cx="418995" cy="32451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556"/>
              </a:lnSpc>
              <a:buNone/>
            </a:pPr>
            <a:r>
              <a:rPr lang="en-US" sz="2400" b="1" dirty="0">
                <a:solidFill>
                  <a:srgbClr val="0F33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3</a:t>
            </a:r>
            <a:endParaRPr lang="en-US" dirty="0"/>
          </a:p>
        </p:txBody>
      </p:sp>
      <p:sp>
        <p:nvSpPr>
          <p:cNvPr id="13" name="Object 12"/>
          <p:cNvSpPr/>
          <p:nvPr/>
        </p:nvSpPr>
        <p:spPr>
          <a:xfrm>
            <a:off x="1714071" y="3363285"/>
            <a:ext cx="7822117" cy="19476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1535"/>
              </a:lnSpc>
              <a:buNone/>
            </a:pPr>
            <a:r>
              <a:rPr lang="en-US" sz="1400" b="1" kern="0" spc="22" dirty="0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Uspostava i upravljanje uslugama mobilnosti na zahtjev</a:t>
            </a:r>
            <a:endParaRPr lang="en-US" sz="1400" b="1" dirty="0"/>
          </a:p>
        </p:txBody>
      </p:sp>
      <p:pic>
        <p:nvPicPr>
          <p:cNvPr id="14" name="Object 13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9523" y="3065334"/>
            <a:ext cx="1171282" cy="799900"/>
          </a:xfrm>
          <a:prstGeom prst="rect">
            <a:avLst/>
          </a:prstGeom>
        </p:spPr>
      </p:pic>
      <p:pic>
        <p:nvPicPr>
          <p:cNvPr id="15" name="Object 14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42714" y="4116736"/>
            <a:ext cx="8402997" cy="618970"/>
          </a:xfrm>
          <a:prstGeom prst="rect">
            <a:avLst/>
          </a:prstGeom>
        </p:spPr>
      </p:pic>
      <p:sp>
        <p:nvSpPr>
          <p:cNvPr id="16" name="Object 15"/>
          <p:cNvSpPr/>
          <p:nvPr/>
        </p:nvSpPr>
        <p:spPr>
          <a:xfrm>
            <a:off x="1342690" y="4263563"/>
            <a:ext cx="418995" cy="32451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556"/>
              </a:lnSpc>
              <a:buNone/>
            </a:pPr>
            <a:r>
              <a:rPr lang="hr-HR" sz="2400" b="1" dirty="0">
                <a:solidFill>
                  <a:schemeClr val="tx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4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7" name="Object 16"/>
          <p:cNvSpPr/>
          <p:nvPr/>
        </p:nvSpPr>
        <p:spPr>
          <a:xfrm>
            <a:off x="1679682" y="4285288"/>
            <a:ext cx="7822117" cy="32105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ts val="1535"/>
              </a:lnSpc>
            </a:pPr>
            <a:r>
              <a:rPr lang="en-US" sz="1400" b="1" kern="0" spc="22" dirty="0">
                <a:solidFill>
                  <a:schemeClr val="tx2"/>
                </a:solidFill>
                <a:ea typeface="Lato" pitchFamily="34" charset="-122"/>
                <a:cs typeface="Lato" pitchFamily="34" charset="-120"/>
              </a:rPr>
              <a:t>Potpora kupnji vozila s nultim emisijama za </a:t>
            </a:r>
            <a:r>
              <a:rPr lang="hr-HR" sz="1400" b="1" kern="0" spc="22" noProof="0" dirty="0">
                <a:solidFill>
                  <a:schemeClr val="tx2"/>
                </a:solidFill>
                <a:ea typeface="Lato" pitchFamily="34" charset="-122"/>
                <a:cs typeface="Lato" pitchFamily="34" charset="-120"/>
              </a:rPr>
              <a:t>ranjiva </a:t>
            </a:r>
            <a:r>
              <a:rPr lang="hr-HR" sz="1400" b="1" kern="0" spc="22" dirty="0">
                <a:solidFill>
                  <a:schemeClr val="tx2"/>
                </a:solidFill>
                <a:ea typeface="Lato" pitchFamily="34" charset="-122"/>
                <a:cs typeface="Lato" pitchFamily="34" charset="-120"/>
              </a:rPr>
              <a:t>kućanstva</a:t>
            </a:r>
            <a:endParaRPr lang="en-US" sz="1400" b="1" dirty="0">
              <a:solidFill>
                <a:schemeClr val="tx2"/>
              </a:solidFill>
            </a:endParaRPr>
          </a:p>
        </p:txBody>
      </p:sp>
      <p:pic>
        <p:nvPicPr>
          <p:cNvPr id="18" name="Object 17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0" y="4116736"/>
            <a:ext cx="1171282" cy="990352"/>
          </a:xfrm>
          <a:prstGeom prst="rect">
            <a:avLst/>
          </a:prstGeom>
        </p:spPr>
      </p:pic>
      <p:pic>
        <p:nvPicPr>
          <p:cNvPr id="23" name="Object 18">
            <a:extLst>
              <a:ext uri="{FF2B5EF4-FFF2-40B4-BE49-F238E27FC236}">
                <a16:creationId xmlns:a16="http://schemas.microsoft.com/office/drawing/2014/main" id="{F009276F-124E-3532-1DEC-01909443F6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56999" y="4831023"/>
            <a:ext cx="9182062" cy="618970"/>
          </a:xfrm>
          <a:prstGeom prst="rect">
            <a:avLst/>
          </a:prstGeom>
        </p:spPr>
      </p:pic>
      <p:sp>
        <p:nvSpPr>
          <p:cNvPr id="24" name="Object 19">
            <a:extLst>
              <a:ext uri="{FF2B5EF4-FFF2-40B4-BE49-F238E27FC236}">
                <a16:creationId xmlns:a16="http://schemas.microsoft.com/office/drawing/2014/main" id="{E07C5B10-30A4-FF50-91B3-5247D675109C}"/>
              </a:ext>
            </a:extLst>
          </p:cNvPr>
          <p:cNvSpPr/>
          <p:nvPr/>
        </p:nvSpPr>
        <p:spPr>
          <a:xfrm>
            <a:off x="1318883" y="5026324"/>
            <a:ext cx="418995" cy="32451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556"/>
              </a:lnSpc>
              <a:buNone/>
            </a:pPr>
            <a:r>
              <a:rPr lang="hr-HR" sz="2400" b="1" dirty="0">
                <a:solidFill>
                  <a:schemeClr val="tx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5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6" name="Object 21">
            <a:extLst>
              <a:ext uri="{FF2B5EF4-FFF2-40B4-BE49-F238E27FC236}">
                <a16:creationId xmlns:a16="http://schemas.microsoft.com/office/drawing/2014/main" id="{05B015E4-D1A4-9307-7423-20F309D9EF3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2316" y="4812754"/>
            <a:ext cx="1171282" cy="1266508"/>
          </a:xfrm>
          <a:prstGeom prst="rect">
            <a:avLst/>
          </a:prstGeom>
        </p:spPr>
      </p:pic>
      <p:pic>
        <p:nvPicPr>
          <p:cNvPr id="27" name="Object 18">
            <a:extLst>
              <a:ext uri="{FF2B5EF4-FFF2-40B4-BE49-F238E27FC236}">
                <a16:creationId xmlns:a16="http://schemas.microsoft.com/office/drawing/2014/main" id="{5DA4E792-22EF-16F0-A134-FFD0AE0ECF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3191" y="5622968"/>
            <a:ext cx="9739925" cy="618970"/>
          </a:xfrm>
          <a:prstGeom prst="rect">
            <a:avLst/>
          </a:prstGeom>
        </p:spPr>
      </p:pic>
      <p:sp>
        <p:nvSpPr>
          <p:cNvPr id="28" name="Object 19">
            <a:extLst>
              <a:ext uri="{FF2B5EF4-FFF2-40B4-BE49-F238E27FC236}">
                <a16:creationId xmlns:a16="http://schemas.microsoft.com/office/drawing/2014/main" id="{114588F6-5118-614F-B444-A1969B2B339C}"/>
              </a:ext>
            </a:extLst>
          </p:cNvPr>
          <p:cNvSpPr/>
          <p:nvPr/>
        </p:nvSpPr>
        <p:spPr>
          <a:xfrm>
            <a:off x="1318883" y="5764371"/>
            <a:ext cx="418995" cy="32451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556"/>
              </a:lnSpc>
              <a:buNone/>
            </a:pPr>
            <a:r>
              <a:rPr lang="hr-HR" sz="2400" b="1" dirty="0">
                <a:solidFill>
                  <a:srgbClr val="0F33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6</a:t>
            </a:r>
            <a:endParaRPr lang="en-US" dirty="0"/>
          </a:p>
        </p:txBody>
      </p:sp>
      <p:sp>
        <p:nvSpPr>
          <p:cNvPr id="29" name="Object 20">
            <a:extLst>
              <a:ext uri="{FF2B5EF4-FFF2-40B4-BE49-F238E27FC236}">
                <a16:creationId xmlns:a16="http://schemas.microsoft.com/office/drawing/2014/main" id="{74CE15A8-4AB9-53AA-4CA5-DC245F2D0FF0}"/>
              </a:ext>
            </a:extLst>
          </p:cNvPr>
          <p:cNvSpPr/>
          <p:nvPr/>
        </p:nvSpPr>
        <p:spPr>
          <a:xfrm>
            <a:off x="1737878" y="5805735"/>
            <a:ext cx="7822117" cy="19476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ts val="1535"/>
              </a:lnSpc>
            </a:pPr>
            <a:r>
              <a:rPr lang="hr-HR" sz="1400" b="1" kern="0" spc="22" dirty="0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Daljnji razvoj željezničke infrastrukture na lokalnim i regionalnim prugama</a:t>
            </a:r>
            <a:endParaRPr lang="en-US" sz="1400" b="1" dirty="0"/>
          </a:p>
        </p:txBody>
      </p:sp>
      <p:pic>
        <p:nvPicPr>
          <p:cNvPr id="30" name="Object 21">
            <a:extLst>
              <a:ext uri="{FF2B5EF4-FFF2-40B4-BE49-F238E27FC236}">
                <a16:creationId xmlns:a16="http://schemas.microsoft.com/office/drawing/2014/main" id="{CAF6F86B-6558-AFEC-CB89-1D1D60987BD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-23807" y="5617573"/>
            <a:ext cx="1171282" cy="1266508"/>
          </a:xfrm>
          <a:prstGeom prst="rect">
            <a:avLst/>
          </a:prstGeom>
        </p:spPr>
      </p:pic>
      <p:sp>
        <p:nvSpPr>
          <p:cNvPr id="33" name="Object 20">
            <a:extLst>
              <a:ext uri="{FF2B5EF4-FFF2-40B4-BE49-F238E27FC236}">
                <a16:creationId xmlns:a16="http://schemas.microsoft.com/office/drawing/2014/main" id="{77900800-BE26-E78F-AE50-4EAF71024D54}"/>
              </a:ext>
            </a:extLst>
          </p:cNvPr>
          <p:cNvSpPr/>
          <p:nvPr/>
        </p:nvSpPr>
        <p:spPr>
          <a:xfrm>
            <a:off x="1761685" y="4904259"/>
            <a:ext cx="7822117" cy="42446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ts val="1535"/>
              </a:lnSpc>
            </a:pPr>
            <a:r>
              <a:rPr lang="en-US" sz="1400" b="1" kern="0" spc="22" dirty="0">
                <a:solidFill>
                  <a:schemeClr val="tx2"/>
                </a:solidFill>
                <a:ea typeface="Lato" pitchFamily="34" charset="-122"/>
                <a:cs typeface="Lato" pitchFamily="34" charset="-120"/>
              </a:rPr>
              <a:t>Potpora </a:t>
            </a:r>
            <a:r>
              <a:rPr lang="hr-HR" sz="1400" b="1" kern="0" spc="22" noProof="0" dirty="0">
                <a:solidFill>
                  <a:schemeClr val="tx2"/>
                </a:solidFill>
                <a:ea typeface="Lato" pitchFamily="34" charset="-122"/>
                <a:cs typeface="Lato" pitchFamily="34" charset="-120"/>
              </a:rPr>
              <a:t>kupnji vozila s nultim emisijama za ranjiva mikro poduzeća</a:t>
            </a:r>
            <a:endParaRPr lang="en-US" sz="1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2" grpId="0"/>
      <p:bldP spid="13" grpId="0"/>
      <p:bldP spid="16" grpId="0"/>
      <p:bldP spid="17" grpId="0"/>
      <p:bldP spid="24" grpId="0"/>
      <p:bldP spid="28" grpId="0"/>
      <p:bldP spid="29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76131" y="414234"/>
            <a:ext cx="12188952" cy="40560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195"/>
              </a:lnSpc>
              <a:buNone/>
            </a:pPr>
            <a:r>
              <a:rPr lang="en-US" sz="3000" b="1" dirty="0">
                <a:solidFill>
                  <a:srgbClr val="0F33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Odabrane mjere za </a:t>
            </a:r>
            <a:r>
              <a:rPr lang="hr-HR" sz="3000" b="1" dirty="0">
                <a:solidFill>
                  <a:srgbClr val="0F33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pomoć svim ranjivim skupinama građana</a:t>
            </a:r>
            <a:endParaRPr lang="en-US" dirty="0"/>
          </a:p>
        </p:txBody>
      </p:sp>
      <p:pic>
        <p:nvPicPr>
          <p:cNvPr id="3" name="Object 2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3192" y="1885478"/>
            <a:ext cx="3647163" cy="618970"/>
          </a:xfrm>
          <a:prstGeom prst="rect">
            <a:avLst/>
          </a:prstGeom>
        </p:spPr>
      </p:pic>
      <p:pic>
        <p:nvPicPr>
          <p:cNvPr id="4" name="Object 3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9523" y="1237464"/>
            <a:ext cx="1171282" cy="1266508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1333167" y="2032246"/>
            <a:ext cx="418995" cy="32451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556"/>
              </a:lnSpc>
              <a:buNone/>
            </a:pPr>
            <a:r>
              <a:rPr lang="en-US" sz="2400" b="1" dirty="0">
                <a:solidFill>
                  <a:srgbClr val="0F33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</a:t>
            </a:r>
            <a:endParaRPr lang="en-US" dirty="0"/>
          </a:p>
        </p:txBody>
      </p:sp>
      <p:pic>
        <p:nvPicPr>
          <p:cNvPr id="7" name="Object 6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3192" y="3262703"/>
            <a:ext cx="5408847" cy="618970"/>
          </a:xfrm>
          <a:prstGeom prst="rect">
            <a:avLst/>
          </a:prstGeom>
        </p:spPr>
      </p:pic>
      <p:pic>
        <p:nvPicPr>
          <p:cNvPr id="8" name="Object 7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9523" y="2891892"/>
            <a:ext cx="1171282" cy="990352"/>
          </a:xfrm>
          <a:prstGeom prst="rect">
            <a:avLst/>
          </a:prstGeom>
        </p:spPr>
      </p:pic>
      <p:sp>
        <p:nvSpPr>
          <p:cNvPr id="9" name="Object 8"/>
          <p:cNvSpPr/>
          <p:nvPr/>
        </p:nvSpPr>
        <p:spPr>
          <a:xfrm>
            <a:off x="1333167" y="3409589"/>
            <a:ext cx="418995" cy="32451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556"/>
              </a:lnSpc>
              <a:buNone/>
            </a:pPr>
            <a:r>
              <a:rPr lang="en-US" sz="2400" b="1" dirty="0">
                <a:solidFill>
                  <a:srgbClr val="0F33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1714071" y="3367184"/>
            <a:ext cx="4971640" cy="38953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lnSpc>
                <a:spcPts val="1535"/>
              </a:lnSpc>
            </a:pPr>
            <a:r>
              <a:rPr lang="hr-HR" sz="1200" b="1" kern="0" spc="22" noProof="0" dirty="0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Obrazovanje i podizanje svijest</a:t>
            </a:r>
            <a:r>
              <a:rPr lang="hr-HR" sz="1200" kern="0" spc="22" noProof="0" dirty="0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i           </a:t>
            </a:r>
            <a:endParaRPr lang="hr-HR" sz="1200" noProof="0" dirty="0"/>
          </a:p>
        </p:txBody>
      </p:sp>
      <p:sp>
        <p:nvSpPr>
          <p:cNvPr id="21" name="Object 20"/>
          <p:cNvSpPr/>
          <p:nvPr/>
        </p:nvSpPr>
        <p:spPr>
          <a:xfrm>
            <a:off x="1333167" y="5544188"/>
            <a:ext cx="418995" cy="324513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2556"/>
              </a:lnSpc>
              <a:buNone/>
            </a:pPr>
            <a:endParaRPr lang="en-US" dirty="0"/>
          </a:p>
        </p:txBody>
      </p:sp>
      <p:sp>
        <p:nvSpPr>
          <p:cNvPr id="25" name="Object 5">
            <a:extLst>
              <a:ext uri="{FF2B5EF4-FFF2-40B4-BE49-F238E27FC236}">
                <a16:creationId xmlns:a16="http://schemas.microsoft.com/office/drawing/2014/main" id="{380945A3-DCF6-9950-6367-C0D53D035297}"/>
              </a:ext>
            </a:extLst>
          </p:cNvPr>
          <p:cNvSpPr/>
          <p:nvPr/>
        </p:nvSpPr>
        <p:spPr>
          <a:xfrm>
            <a:off x="1714071" y="1999734"/>
            <a:ext cx="3033133" cy="38953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ts val="1535"/>
              </a:lnSpc>
              <a:buNone/>
            </a:pPr>
            <a:r>
              <a:rPr lang="hr-HR" sz="1200" b="1" kern="0" spc="22" dirty="0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Izravna potpora dohotku – vaučeri za plin</a:t>
            </a:r>
            <a:endParaRPr lang="en-US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4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76131" y="414234"/>
            <a:ext cx="12188952" cy="4056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195"/>
              </a:lnSpc>
              <a:buNone/>
            </a:pPr>
            <a:r>
              <a:rPr lang="hr-HR" sz="3000" b="1" dirty="0">
                <a:solidFill>
                  <a:srgbClr val="0F3332"/>
                </a:solidFill>
                <a:ea typeface="Roboto" pitchFamily="34" charset="-122"/>
                <a:cs typeface="Roboto" pitchFamily="34" charset="-120"/>
              </a:rPr>
              <a:t>Podržane mjere i ulaganja</a:t>
            </a:r>
            <a:endParaRPr lang="en-US" dirty="0"/>
          </a:p>
        </p:txBody>
      </p:sp>
      <p:pic>
        <p:nvPicPr>
          <p:cNvPr id="3" name="Object 2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1333" y="1890169"/>
            <a:ext cx="409473" cy="390427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1999750" y="1661578"/>
            <a:ext cx="4242327" cy="53136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093"/>
              </a:lnSpc>
            </a:pPr>
            <a:r>
              <a:rPr lang="en-US" sz="1530" b="1" kern="0" spc="31" dirty="0" err="1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Ulaganja</a:t>
            </a:r>
            <a:r>
              <a:rPr lang="en-US" sz="1530" b="1" kern="0" spc="31" dirty="0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 u </a:t>
            </a:r>
            <a:r>
              <a:rPr lang="en-US" sz="1530" b="1" kern="0" spc="31" dirty="0" err="1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energetsku</a:t>
            </a:r>
            <a:r>
              <a:rPr lang="en-US" sz="1530" b="1" kern="0" spc="31" dirty="0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530" b="1" kern="0" spc="31" dirty="0" err="1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učinkovitost</a:t>
            </a:r>
            <a:r>
              <a:rPr lang="en-US" sz="1530" b="1" kern="0" spc="31" dirty="0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530" b="1" kern="0" spc="31" dirty="0" err="1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zgrada</a:t>
            </a:r>
            <a:endParaRPr lang="en-US" b="1" dirty="0"/>
          </a:p>
        </p:txBody>
      </p:sp>
      <p:sp>
        <p:nvSpPr>
          <p:cNvPr id="5" name="Object 4"/>
          <p:cNvSpPr/>
          <p:nvPr/>
        </p:nvSpPr>
        <p:spPr>
          <a:xfrm>
            <a:off x="1999750" y="2262812"/>
            <a:ext cx="4242327" cy="69919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836"/>
              </a:lnSpc>
              <a:spcBef>
                <a:spcPts val="539"/>
              </a:spcBef>
            </a:pP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Poboljšanje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energetskih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svojstava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zgrada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mjerama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kao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što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su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izolacija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,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nadogradnja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prozora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i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učinkoviti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sustavi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grijanja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/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hlađenja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.</a:t>
            </a:r>
            <a:endParaRPr lang="en-US" dirty="0"/>
          </a:p>
        </p:txBody>
      </p:sp>
      <p:pic>
        <p:nvPicPr>
          <p:cNvPr id="6" name="Object 5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95534" y="3508044"/>
            <a:ext cx="523744" cy="466608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1999750" y="3318514"/>
            <a:ext cx="4242327" cy="53136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093"/>
              </a:lnSpc>
            </a:pPr>
            <a:r>
              <a:rPr lang="en-US" sz="1530" b="1" kern="0" spc="31" dirty="0" err="1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Dekarbonizacija</a:t>
            </a:r>
            <a:r>
              <a:rPr lang="en-US" sz="1530" b="1" kern="0" spc="31" dirty="0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530" b="1" kern="0" spc="31" dirty="0" err="1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grijanja</a:t>
            </a:r>
            <a:r>
              <a:rPr lang="en-US" sz="1530" b="1" kern="0" spc="31" dirty="0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 i </a:t>
            </a:r>
            <a:r>
              <a:rPr lang="en-US" sz="1530" b="1" kern="0" spc="31" dirty="0" err="1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hlađenja</a:t>
            </a:r>
            <a:r>
              <a:rPr lang="en-US" sz="1530" b="1" kern="0" spc="31" dirty="0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 u </a:t>
            </a:r>
            <a:r>
              <a:rPr lang="en-US" sz="1530" b="1" kern="0" spc="31" dirty="0" err="1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zgradama</a:t>
            </a:r>
            <a:endParaRPr lang="en-US" b="1" dirty="0"/>
          </a:p>
        </p:txBody>
      </p:sp>
      <p:sp>
        <p:nvSpPr>
          <p:cNvPr id="8" name="Object 7"/>
          <p:cNvSpPr/>
          <p:nvPr/>
        </p:nvSpPr>
        <p:spPr>
          <a:xfrm>
            <a:off x="1999750" y="3919747"/>
            <a:ext cx="4242327" cy="10116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836"/>
              </a:lnSpc>
              <a:spcBef>
                <a:spcPts val="539"/>
              </a:spcBef>
            </a:pP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Prelazak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zgrada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na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tehnologije</a:t>
            </a:r>
            <a:r>
              <a:rPr lang="hr-HR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proizvodnje električne energije,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grijanja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i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hlađenja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s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niskom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ili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nultom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razinom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emisija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,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kao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što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su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dizalice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topline i</a:t>
            </a:r>
            <a:r>
              <a:rPr lang="hr-HR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drugi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obnovljivi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izvori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energije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.</a:t>
            </a:r>
            <a:endParaRPr lang="en-US" dirty="0"/>
          </a:p>
        </p:txBody>
      </p:sp>
      <p:pic>
        <p:nvPicPr>
          <p:cNvPr id="9" name="Object 8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88771" y="1884588"/>
            <a:ext cx="457086" cy="457086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7237190" y="1661578"/>
            <a:ext cx="4242327" cy="2656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093"/>
              </a:lnSpc>
            </a:pPr>
            <a:r>
              <a:rPr lang="en-US" sz="1530" b="1" kern="0" spc="31" dirty="0" err="1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Ulaganja</a:t>
            </a:r>
            <a:r>
              <a:rPr lang="en-US" sz="1530" b="1" kern="0" spc="31" dirty="0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 u </a:t>
            </a:r>
            <a:r>
              <a:rPr lang="en-US" sz="1530" b="1" kern="0" spc="31" dirty="0" err="1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čistu</a:t>
            </a:r>
            <a:r>
              <a:rPr lang="en-US" sz="1530" b="1" kern="0" spc="31" dirty="0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530" b="1" kern="0" spc="31" dirty="0" err="1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mobilnost</a:t>
            </a:r>
            <a:endParaRPr lang="en-US" b="1" dirty="0"/>
          </a:p>
        </p:txBody>
      </p:sp>
      <p:sp>
        <p:nvSpPr>
          <p:cNvPr id="11" name="Object 10"/>
          <p:cNvSpPr/>
          <p:nvPr/>
        </p:nvSpPr>
        <p:spPr>
          <a:xfrm>
            <a:off x="7237190" y="1997131"/>
            <a:ext cx="4242327" cy="9322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836"/>
              </a:lnSpc>
              <a:spcBef>
                <a:spcPts val="539"/>
              </a:spcBef>
            </a:pP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Promicanje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usvajanja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električnih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vozila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, </a:t>
            </a:r>
            <a:r>
              <a:rPr lang="hr-HR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bicikliranja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,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širenje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i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stavljanje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na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raspolaganje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cjenovno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pristupačnog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javnog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prijevoza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te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potpora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infrastrukturi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za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održive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načine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prijevoza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..</a:t>
            </a:r>
            <a:endParaRPr lang="en-US" dirty="0"/>
          </a:p>
        </p:txBody>
      </p:sp>
      <p:pic>
        <p:nvPicPr>
          <p:cNvPr id="12" name="Object 11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88768" y="3596651"/>
            <a:ext cx="409473" cy="247588"/>
          </a:xfrm>
          <a:prstGeom prst="rect">
            <a:avLst/>
          </a:prstGeom>
        </p:spPr>
      </p:pic>
      <p:sp>
        <p:nvSpPr>
          <p:cNvPr id="13" name="Object 12"/>
          <p:cNvSpPr/>
          <p:nvPr/>
        </p:nvSpPr>
        <p:spPr>
          <a:xfrm>
            <a:off x="7237190" y="3289946"/>
            <a:ext cx="4242327" cy="2656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093"/>
              </a:lnSpc>
              <a:buNone/>
            </a:pPr>
            <a:r>
              <a:rPr lang="en-US" sz="1530" b="1" kern="0" spc="31" dirty="0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Izravna potpora dohotku</a:t>
            </a:r>
            <a:endParaRPr lang="en-US" b="1" dirty="0"/>
          </a:p>
        </p:txBody>
      </p:sp>
      <p:sp>
        <p:nvSpPr>
          <p:cNvPr id="14" name="Object 13"/>
          <p:cNvSpPr/>
          <p:nvPr/>
        </p:nvSpPr>
        <p:spPr>
          <a:xfrm>
            <a:off x="7237190" y="3625499"/>
            <a:ext cx="4242327" cy="9322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836"/>
              </a:lnSpc>
              <a:spcBef>
                <a:spcPts val="539"/>
              </a:spcBef>
            </a:pP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Naknade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usmjerene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na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rješavanje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posebnih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hr-HR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ranjivosti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primatelja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s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obzirom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na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učinak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ETS2,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koje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prate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dekarbonizaciju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sektora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stanovanja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i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cestovnog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275" kern="0" spc="26" dirty="0" err="1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prometa</a:t>
            </a:r>
            <a:r>
              <a:rPr lang="en-US" sz="1275" kern="0" spc="26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.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0" y="5246963"/>
            <a:ext cx="12188952" cy="1609323"/>
          </a:xfrm>
          <a:prstGeom prst="rect">
            <a:avLst/>
          </a:prstGeom>
          <a:solidFill>
            <a:srgbClr val="009CA6"/>
          </a:solidFill>
        </p:spPr>
        <p:txBody>
          <a:bodyPr/>
          <a:lstStyle/>
          <a:p>
            <a:endParaRPr lang="hr-HR"/>
          </a:p>
        </p:txBody>
      </p:sp>
      <p:sp>
        <p:nvSpPr>
          <p:cNvPr id="16" name="Object 15"/>
          <p:cNvSpPr/>
          <p:nvPr/>
        </p:nvSpPr>
        <p:spPr>
          <a:xfrm>
            <a:off x="1564090" y="5544426"/>
            <a:ext cx="9060772" cy="99630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616"/>
              </a:lnSpc>
              <a:buNone/>
            </a:pPr>
            <a:r>
              <a:rPr lang="hr-HR" sz="1913" kern="0" spc="38" noProof="0" dirty="0">
                <a:solidFill>
                  <a:srgbClr val="FFFFFF"/>
                </a:solidFill>
                <a:ea typeface="Lato" pitchFamily="34" charset="-122"/>
                <a:cs typeface="Lato" pitchFamily="34" charset="-120"/>
              </a:rPr>
              <a:t>Socijalni fond za klimatsku politiku imat će ključnu ulogu u poticanju ulaganja i usvajanju energetski učinkovitih rješenja s niskom razinom emisija u zgradama i prometu, čime će se otvoriti put održivijoj i pravednijoj budućnosti.</a:t>
            </a:r>
            <a:endParaRPr lang="hr-HR" noProof="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4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76131" y="414234"/>
            <a:ext cx="12188952" cy="40560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195"/>
              </a:lnSpc>
              <a:buNone/>
            </a:pPr>
            <a:r>
              <a:rPr lang="en-US" sz="3000" b="1" dirty="0">
                <a:solidFill>
                  <a:srgbClr val="0F3332"/>
                </a:solidFill>
                <a:ea typeface="Roboto" pitchFamily="34" charset="-122"/>
                <a:cs typeface="Roboto" pitchFamily="34" charset="-120"/>
              </a:rPr>
              <a:t>1. MJERA:  </a:t>
            </a:r>
            <a:r>
              <a:rPr lang="hr-HR" sz="3000" b="1" noProof="0" dirty="0">
                <a:solidFill>
                  <a:srgbClr val="0F3332"/>
                </a:solidFill>
                <a:ea typeface="Roboto" pitchFamily="34" charset="-122"/>
                <a:cs typeface="Roboto" pitchFamily="34" charset="-120"/>
              </a:rPr>
              <a:t>Obnova obiteljskih kuća s najlošijim energetskim 			   svojstvima</a:t>
            </a:r>
            <a:endParaRPr lang="en-US" sz="3000" b="1" dirty="0">
              <a:solidFill>
                <a:srgbClr val="0F3332"/>
              </a:solidFill>
              <a:ea typeface="Roboto" pitchFamily="34" charset="-122"/>
              <a:cs typeface="Roboto" pitchFamily="34" charset="-120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652731" y="1387166"/>
            <a:ext cx="699912" cy="699912"/>
          </a:xfrm>
          <a:prstGeom prst="roundRect">
            <a:avLst>
              <a:gd name="adj" fmla="val 13064"/>
            </a:avLst>
          </a:prstGeom>
          <a:noFill/>
          <a:ln w="25400">
            <a:solidFill>
              <a:srgbClr val="DC582A"/>
            </a:solidFill>
            <a:prstDash val="solid"/>
            <a:miter lim="800000"/>
          </a:ln>
        </p:spPr>
        <p:txBody>
          <a:bodyPr/>
          <a:lstStyle/>
          <a:p>
            <a:endParaRPr lang="hr-HR"/>
          </a:p>
        </p:txBody>
      </p:sp>
      <p:pic>
        <p:nvPicPr>
          <p:cNvPr id="4" name="Object 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86" y="1575237"/>
            <a:ext cx="295201" cy="323769"/>
          </a:xfrm>
          <a:prstGeom prst="rect">
            <a:avLst/>
          </a:prstGeom>
        </p:spPr>
      </p:pic>
      <p:sp>
        <p:nvSpPr>
          <p:cNvPr id="8" name="Object 7"/>
          <p:cNvSpPr/>
          <p:nvPr/>
        </p:nvSpPr>
        <p:spPr>
          <a:xfrm>
            <a:off x="1656118" y="1305469"/>
            <a:ext cx="4258039" cy="26574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093"/>
              </a:lnSpc>
              <a:buNone/>
            </a:pPr>
            <a:r>
              <a:rPr lang="en-US" b="1" u="sng" kern="100" dirty="0">
                <a:cs typeface="Times New Roman" panose="02020603050405020304" pitchFamily="18" charset="0"/>
              </a:rPr>
              <a:t>ULAGANJA </a:t>
            </a:r>
            <a:r>
              <a:rPr lang="en-US" kern="100" dirty="0">
                <a:cs typeface="Times New Roman" panose="02020603050405020304" pitchFamily="18" charset="0"/>
              </a:rPr>
              <a:t>– </a:t>
            </a:r>
            <a:r>
              <a:rPr lang="en-US" kern="100" dirty="0" err="1">
                <a:cs typeface="Times New Roman" panose="02020603050405020304" pitchFamily="18" charset="0"/>
              </a:rPr>
              <a:t>obnova</a:t>
            </a:r>
            <a:r>
              <a:rPr lang="en-US" kern="100" dirty="0"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cs typeface="Times New Roman" panose="02020603050405020304" pitchFamily="18" charset="0"/>
              </a:rPr>
              <a:t>obiteljskih</a:t>
            </a:r>
            <a:r>
              <a:rPr lang="en-US" kern="100" dirty="0"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cs typeface="Times New Roman" panose="02020603050405020304" pitchFamily="18" charset="0"/>
              </a:rPr>
              <a:t>kuća</a:t>
            </a:r>
            <a:r>
              <a:rPr lang="hr-HR" kern="100" dirty="0">
                <a:cs typeface="Times New Roman" panose="02020603050405020304" pitchFamily="18" charset="0"/>
              </a:rPr>
              <a:t> putem:</a:t>
            </a:r>
          </a:p>
          <a:p>
            <a:pPr marL="242900" indent="-242900">
              <a:lnSpc>
                <a:spcPts val="1836"/>
              </a:lnSpc>
              <a:spcBef>
                <a:spcPts val="539"/>
              </a:spcBef>
              <a:buSzPct val="100000"/>
              <a:buChar char="•"/>
            </a:pPr>
            <a:r>
              <a:rPr lang="hr-HR" sz="1400" kern="0" spc="26" noProof="0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integralne, dubinske  ili sveobuhvatne obnova</a:t>
            </a:r>
          </a:p>
          <a:p>
            <a:pPr marL="242900" indent="-242900">
              <a:lnSpc>
                <a:spcPts val="1836"/>
              </a:lnSpc>
              <a:spcBef>
                <a:spcPts val="570"/>
              </a:spcBef>
              <a:buSzPct val="100000"/>
              <a:buChar char="•"/>
            </a:pPr>
            <a:r>
              <a:rPr lang="hr-HR" sz="1400" kern="0" spc="26" noProof="0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 implementaciju pojedinačnih mjera</a:t>
            </a:r>
          </a:p>
          <a:p>
            <a:pPr marL="528650" lvl="1" indent="-285750">
              <a:lnSpc>
                <a:spcPts val="1836"/>
              </a:lnSpc>
              <a:spcBef>
                <a:spcPts val="57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hr-HR" sz="1400" kern="0" spc="26" noProof="0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mjera na vanjskoj ovojnici obiteljske kuće</a:t>
            </a:r>
          </a:p>
          <a:p>
            <a:pPr marL="528650" lvl="1" indent="-285750">
              <a:lnSpc>
                <a:spcPts val="1836"/>
              </a:lnSpc>
              <a:spcBef>
                <a:spcPts val="57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hr-HR" sz="1400" kern="0" spc="26" noProof="0" dirty="0">
                <a:solidFill>
                  <a:srgbClr val="000000">
                    <a:alpha val="80000"/>
                  </a:srgbClr>
                </a:solidFill>
                <a:ea typeface="Lato" pitchFamily="34" charset="-122"/>
                <a:cs typeface="Lato" pitchFamily="34" charset="-120"/>
              </a:rPr>
              <a:t>ugradnja tehničkih sustava za korištenje obnovljivih izvora energije: za grijanje/hlađenje, pripremu potrošne tople vode te za proizvodnju električne energije</a:t>
            </a:r>
            <a:endParaRPr lang="hr-HR" sz="1400" noProof="0" dirty="0"/>
          </a:p>
          <a:p>
            <a:pPr algn="l">
              <a:lnSpc>
                <a:spcPts val="2093"/>
              </a:lnSpc>
              <a:buNone/>
            </a:pPr>
            <a:endParaRPr lang="hr-HR" b="1" u="sng" kern="100" noProof="0" dirty="0">
              <a:cs typeface="Times New Roman" panose="02020603050405020304" pitchFamily="18" charset="0"/>
            </a:endParaRPr>
          </a:p>
          <a:p>
            <a:pPr algn="l">
              <a:lnSpc>
                <a:spcPts val="2093"/>
              </a:lnSpc>
              <a:buNone/>
            </a:pPr>
            <a:endParaRPr lang="hr-HR" sz="1530" kern="0" spc="31" dirty="0">
              <a:solidFill>
                <a:srgbClr val="0F3332"/>
              </a:solidFill>
              <a:ea typeface="Lato" pitchFamily="34" charset="-122"/>
              <a:cs typeface="Lato" pitchFamily="34" charset="-120"/>
            </a:endParaRPr>
          </a:p>
          <a:p>
            <a:pPr algn="l">
              <a:lnSpc>
                <a:spcPts val="2093"/>
              </a:lnSpc>
              <a:buNone/>
            </a:pPr>
            <a:endParaRPr lang="hr-HR" sz="1530" kern="0" spc="31" dirty="0">
              <a:solidFill>
                <a:srgbClr val="0F3332"/>
              </a:solidFill>
              <a:ea typeface="Lato" pitchFamily="34" charset="-122"/>
              <a:cs typeface="Lato" pitchFamily="34" charset="-120"/>
            </a:endParaRPr>
          </a:p>
          <a:p>
            <a:pPr algn="l">
              <a:lnSpc>
                <a:spcPts val="2093"/>
              </a:lnSpc>
              <a:buNone/>
            </a:pP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0" y="6103999"/>
            <a:ext cx="12188952" cy="752287"/>
          </a:xfrm>
          <a:prstGeom prst="rect">
            <a:avLst/>
          </a:prstGeom>
          <a:solidFill>
            <a:srgbClr val="F4F7F8"/>
          </a:solidFill>
        </p:spPr>
        <p:txBody>
          <a:bodyPr/>
          <a:lstStyle/>
          <a:p>
            <a:endParaRPr lang="hr-HR"/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117558CA-770F-D7DA-5EA9-D14614BB52E7}"/>
              </a:ext>
            </a:extLst>
          </p:cNvPr>
          <p:cNvSpPr txBox="1"/>
          <p:nvPr/>
        </p:nvSpPr>
        <p:spPr>
          <a:xfrm>
            <a:off x="6277844" y="1252071"/>
            <a:ext cx="5261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800" b="1" u="sng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SVRHA/CILJ</a:t>
            </a:r>
            <a:r>
              <a:rPr lang="hr-HR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</a:p>
          <a:p>
            <a:endParaRPr lang="hr-HR" dirty="0"/>
          </a:p>
        </p:txBody>
      </p:sp>
      <p:graphicFrame>
        <p:nvGraphicFramePr>
          <p:cNvPr id="12" name="Dijagram 11">
            <a:extLst>
              <a:ext uri="{FF2B5EF4-FFF2-40B4-BE49-F238E27FC236}">
                <a16:creationId xmlns:a16="http://schemas.microsoft.com/office/drawing/2014/main" id="{3A2B1C69-0AE1-72E9-2EA2-5745835904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8398912"/>
              </p:ext>
            </p:extLst>
          </p:nvPr>
        </p:nvGraphicFramePr>
        <p:xfrm>
          <a:off x="6217634" y="1627444"/>
          <a:ext cx="4994031" cy="4544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7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A07FF7-8C3E-3723-6C25-691F39642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>
            <a:extLst>
              <a:ext uri="{FF2B5EF4-FFF2-40B4-BE49-F238E27FC236}">
                <a16:creationId xmlns:a16="http://schemas.microsoft.com/office/drawing/2014/main" id="{C9A5B0E2-2846-D9EE-12E9-4DB40FA4798E}"/>
              </a:ext>
            </a:extLst>
          </p:cNvPr>
          <p:cNvSpPr/>
          <p:nvPr/>
        </p:nvSpPr>
        <p:spPr>
          <a:xfrm>
            <a:off x="476131" y="414234"/>
            <a:ext cx="12188952" cy="40560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195"/>
              </a:lnSpc>
              <a:buNone/>
            </a:pPr>
            <a:r>
              <a:rPr lang="en-US" sz="3000" b="1" dirty="0">
                <a:solidFill>
                  <a:srgbClr val="0F3332"/>
                </a:solidFill>
                <a:ea typeface="Roboto" pitchFamily="34" charset="-122"/>
                <a:cs typeface="Roboto" pitchFamily="34" charset="-120"/>
              </a:rPr>
              <a:t>1. MJERA: </a:t>
            </a:r>
            <a:r>
              <a:rPr lang="en-US" sz="3000" b="1" dirty="0" err="1">
                <a:solidFill>
                  <a:srgbClr val="0F3332"/>
                </a:solidFill>
                <a:ea typeface="Roboto" pitchFamily="34" charset="-122"/>
                <a:cs typeface="Roboto" pitchFamily="34" charset="-120"/>
              </a:rPr>
              <a:t>Obnova</a:t>
            </a:r>
            <a:r>
              <a:rPr lang="en-US" sz="3000" b="1" dirty="0">
                <a:solidFill>
                  <a:srgbClr val="0F3332"/>
                </a:solidFill>
                <a:ea typeface="Roboto" pitchFamily="34" charset="-122"/>
                <a:cs typeface="Roboto" pitchFamily="34" charset="-120"/>
              </a:rPr>
              <a:t> obiteljskih </a:t>
            </a:r>
            <a:r>
              <a:rPr lang="en-US" sz="3000" b="1" dirty="0" err="1">
                <a:solidFill>
                  <a:srgbClr val="0F3332"/>
                </a:solidFill>
                <a:ea typeface="Roboto" pitchFamily="34" charset="-122"/>
                <a:cs typeface="Roboto" pitchFamily="34" charset="-120"/>
              </a:rPr>
              <a:t>kuća</a:t>
            </a:r>
            <a:r>
              <a:rPr lang="en-US" sz="3000" b="1" dirty="0">
                <a:solidFill>
                  <a:srgbClr val="0F3332"/>
                </a:solidFill>
                <a:ea typeface="Roboto" pitchFamily="34" charset="-122"/>
                <a:cs typeface="Roboto" pitchFamily="34" charset="-120"/>
              </a:rPr>
              <a:t> </a:t>
            </a:r>
            <a:r>
              <a:rPr lang="hr-HR" sz="3000" b="1" dirty="0">
                <a:solidFill>
                  <a:srgbClr val="0F3332"/>
                </a:solidFill>
                <a:ea typeface="Roboto" pitchFamily="34" charset="-122"/>
                <a:cs typeface="Roboto" pitchFamily="34" charset="-120"/>
              </a:rPr>
              <a:t>s </a:t>
            </a:r>
            <a:r>
              <a:rPr lang="en-US" sz="3000" b="1" dirty="0" err="1">
                <a:solidFill>
                  <a:srgbClr val="0F3332"/>
                </a:solidFill>
                <a:ea typeface="Roboto" pitchFamily="34" charset="-122"/>
                <a:cs typeface="Roboto" pitchFamily="34" charset="-120"/>
              </a:rPr>
              <a:t>najlošij</a:t>
            </a:r>
            <a:r>
              <a:rPr lang="hr-HR" sz="3000" b="1" dirty="0">
                <a:solidFill>
                  <a:srgbClr val="0F3332"/>
                </a:solidFill>
                <a:ea typeface="Roboto" pitchFamily="34" charset="-122"/>
                <a:cs typeface="Roboto" pitchFamily="34" charset="-120"/>
              </a:rPr>
              <a:t>im</a:t>
            </a:r>
            <a:r>
              <a:rPr lang="en-US" sz="3000" b="1" dirty="0">
                <a:solidFill>
                  <a:srgbClr val="0F3332"/>
                </a:solidFill>
                <a:ea typeface="Roboto" pitchFamily="34" charset="-122"/>
                <a:cs typeface="Roboto" pitchFamily="34" charset="-120"/>
              </a:rPr>
              <a:t> </a:t>
            </a:r>
            <a:r>
              <a:rPr lang="en-US" sz="3000" b="1" dirty="0" err="1">
                <a:solidFill>
                  <a:srgbClr val="0F3332"/>
                </a:solidFill>
                <a:ea typeface="Roboto" pitchFamily="34" charset="-122"/>
                <a:cs typeface="Roboto" pitchFamily="34" charset="-120"/>
              </a:rPr>
              <a:t>energetsk</a:t>
            </a:r>
            <a:r>
              <a:rPr lang="hr-HR" sz="3000" b="1" dirty="0">
                <a:solidFill>
                  <a:srgbClr val="0F3332"/>
                </a:solidFill>
                <a:ea typeface="Roboto" pitchFamily="34" charset="-122"/>
                <a:cs typeface="Roboto" pitchFamily="34" charset="-120"/>
              </a:rPr>
              <a:t>im 			 svojstvima</a:t>
            </a:r>
            <a:endParaRPr lang="en-US" dirty="0"/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EA875FCD-7218-28EB-4ABD-A03DCC94FABC}"/>
              </a:ext>
            </a:extLst>
          </p:cNvPr>
          <p:cNvSpPr/>
          <p:nvPr/>
        </p:nvSpPr>
        <p:spPr>
          <a:xfrm>
            <a:off x="652731" y="1387166"/>
            <a:ext cx="699912" cy="699912"/>
          </a:xfrm>
          <a:prstGeom prst="roundRect">
            <a:avLst>
              <a:gd name="adj" fmla="val 13064"/>
            </a:avLst>
          </a:prstGeom>
          <a:noFill/>
          <a:ln w="25400">
            <a:solidFill>
              <a:srgbClr val="DC582A"/>
            </a:solidFill>
            <a:prstDash val="solid"/>
            <a:miter lim="800000"/>
          </a:ln>
        </p:spPr>
        <p:txBody>
          <a:bodyPr/>
          <a:lstStyle/>
          <a:p>
            <a:endParaRPr lang="hr-HR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CA05236C-2486-64AD-88AF-6369C592C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86" y="1575237"/>
            <a:ext cx="295201" cy="323769"/>
          </a:xfrm>
          <a:prstGeom prst="rect">
            <a:avLst/>
          </a:prstGeom>
        </p:spPr>
      </p:pic>
      <p:sp>
        <p:nvSpPr>
          <p:cNvPr id="8" name="Object 7">
            <a:extLst>
              <a:ext uri="{FF2B5EF4-FFF2-40B4-BE49-F238E27FC236}">
                <a16:creationId xmlns:a16="http://schemas.microsoft.com/office/drawing/2014/main" id="{BB755EC0-5E4C-9F04-581A-28E0CF4FD97C}"/>
              </a:ext>
            </a:extLst>
          </p:cNvPr>
          <p:cNvSpPr/>
          <p:nvPr/>
        </p:nvSpPr>
        <p:spPr>
          <a:xfrm>
            <a:off x="1554999" y="1494574"/>
            <a:ext cx="4359160" cy="26574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hr-HR" sz="1800" b="1" u="sng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CILJNE SKUPINE</a:t>
            </a:r>
            <a:r>
              <a:rPr lang="hr-HR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r>
              <a:rPr lang="hr-HR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hr-HR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lang="hr-HR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ranjiva kućanstva (i mikro poduzeća) koji zadovoljavaju određene uvjete:</a:t>
            </a:r>
            <a:endParaRPr lang="hr-HR" sz="1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hr-HR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energetski razred stambene kuće (D ili niži za kontinentalnu Hrvatsku, C ili niži za jadransku Hrvatsku) – prioritet G razred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r-HR" kern="100" dirty="0">
                <a:ea typeface="Aptos" panose="020B0004020202020204" pitchFamily="34" charset="0"/>
                <a:cs typeface="Times New Roman" panose="02020603050405020304" pitchFamily="18" charset="0"/>
              </a:rPr>
              <a:t>p</a:t>
            </a:r>
            <a:r>
              <a:rPr lang="hr-HR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rosječan dohodak kućanstva niži od 60 % ekvivalenta medijalne plaće</a:t>
            </a:r>
          </a:p>
          <a:p>
            <a:pPr algn="l">
              <a:lnSpc>
                <a:spcPts val="2093"/>
              </a:lnSpc>
              <a:buNone/>
            </a:pPr>
            <a:endParaRPr lang="hr-HR" sz="1530" kern="0" spc="31" dirty="0">
              <a:solidFill>
                <a:srgbClr val="0F3332"/>
              </a:solidFill>
              <a:ea typeface="Lato" pitchFamily="34" charset="-122"/>
              <a:cs typeface="Lato" pitchFamily="34" charset="-120"/>
            </a:endParaRPr>
          </a:p>
          <a:p>
            <a:pPr algn="l">
              <a:lnSpc>
                <a:spcPts val="2093"/>
              </a:lnSpc>
              <a:buNone/>
            </a:pPr>
            <a:endParaRPr lang="hr-HR" sz="1530" kern="0" spc="31" dirty="0">
              <a:solidFill>
                <a:srgbClr val="0F3332"/>
              </a:solidFill>
              <a:ea typeface="Lato" pitchFamily="34" charset="-122"/>
              <a:cs typeface="Lato" pitchFamily="34" charset="-120"/>
            </a:endParaRPr>
          </a:p>
          <a:p>
            <a:pPr algn="l">
              <a:lnSpc>
                <a:spcPts val="2093"/>
              </a:lnSpc>
              <a:buNone/>
            </a:pPr>
            <a:endParaRPr lang="en-US" dirty="0"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CFE3094F-63BB-116A-AF7A-2A25EE428C0A}"/>
              </a:ext>
            </a:extLst>
          </p:cNvPr>
          <p:cNvSpPr/>
          <p:nvPr/>
        </p:nvSpPr>
        <p:spPr>
          <a:xfrm>
            <a:off x="0" y="6103999"/>
            <a:ext cx="12188952" cy="752287"/>
          </a:xfrm>
          <a:prstGeom prst="rect">
            <a:avLst/>
          </a:prstGeom>
          <a:solidFill>
            <a:srgbClr val="F4F7F8"/>
          </a:solidFill>
        </p:spPr>
        <p:txBody>
          <a:bodyPr/>
          <a:lstStyle/>
          <a:p>
            <a:endParaRPr lang="hr-HR"/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64D502CA-38B9-0D51-3D17-ED90F0E14A2D}"/>
              </a:ext>
            </a:extLst>
          </p:cNvPr>
          <p:cNvSpPr/>
          <p:nvPr/>
        </p:nvSpPr>
        <p:spPr>
          <a:xfrm>
            <a:off x="7085909" y="1523896"/>
            <a:ext cx="4359160" cy="26574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hr-HR" sz="1800" b="1" u="sng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POKAZATELJI</a:t>
            </a:r>
            <a:r>
              <a:rPr lang="hr-HR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r>
              <a:rPr lang="hr-HR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176213" algn="l"/>
              </a:tabLst>
            </a:pPr>
            <a:r>
              <a:rPr lang="hr-HR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Ukupna korisna površina poda kuća na kojima je </a:t>
            </a:r>
            <a:r>
              <a:rPr lang="hr-HR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provedena energetska obnova </a:t>
            </a:r>
            <a:r>
              <a:rPr lang="hr-HR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(m</a:t>
            </a:r>
            <a:r>
              <a:rPr lang="hr-HR" sz="1800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lang="hr-HR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/godina)</a:t>
            </a: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176213" algn="l"/>
              </a:tabLst>
            </a:pPr>
            <a:r>
              <a:rPr lang="hr-HR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Uštede u godišnjoj potrošnji primarne energije (kWh/m2)</a:t>
            </a: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176213" algn="l"/>
              </a:tabLst>
            </a:pPr>
            <a:r>
              <a:rPr lang="hr-HR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Uštede u godišnjoj konačnoj potrošnji energije (kWh/m2)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176213" algn="l"/>
              </a:tabLst>
            </a:pPr>
            <a:r>
              <a:rPr lang="hr-HR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Smanjenje emisija (ktCO</a:t>
            </a:r>
            <a:r>
              <a:rPr lang="hr-HR" sz="1800" kern="100" baseline="-25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2e</a:t>
            </a:r>
            <a:r>
              <a:rPr lang="hr-HR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</a:p>
          <a:p>
            <a:pPr algn="l">
              <a:lnSpc>
                <a:spcPts val="2093"/>
              </a:lnSpc>
              <a:buNone/>
            </a:pPr>
            <a:endParaRPr lang="hr-HR" sz="1530" kern="0" spc="31" dirty="0">
              <a:solidFill>
                <a:srgbClr val="0F3332"/>
              </a:solidFill>
              <a:ea typeface="Lato" pitchFamily="34" charset="-122"/>
              <a:cs typeface="Lato" pitchFamily="34" charset="-120"/>
            </a:endParaRPr>
          </a:p>
          <a:p>
            <a:pPr algn="l">
              <a:lnSpc>
                <a:spcPts val="2093"/>
              </a:lnSpc>
              <a:buNone/>
            </a:pPr>
            <a:endParaRPr lang="hr-HR" sz="1530" kern="0" spc="31" dirty="0">
              <a:solidFill>
                <a:srgbClr val="0F3332"/>
              </a:solidFill>
              <a:ea typeface="Lato" pitchFamily="34" charset="-122"/>
              <a:cs typeface="Lato" pitchFamily="34" charset="-120"/>
            </a:endParaRPr>
          </a:p>
          <a:p>
            <a:pPr algn="l">
              <a:lnSpc>
                <a:spcPts val="2093"/>
              </a:lnSpc>
              <a:buNone/>
            </a:pPr>
            <a:endParaRPr lang="en-US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C2F79F46-4A61-B3FF-6093-B03907B1CD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4790" y="1387166"/>
            <a:ext cx="771633" cy="762106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>
                <a:extLst>
                  <a:ext uri="{FF2B5EF4-FFF2-40B4-BE49-F238E27FC236}">
                    <a16:creationId xmlns:a16="http://schemas.microsoft.com/office/drawing/2014/main" id="{514CBAE6-0872-B0FF-5E2B-DC3CCEBFBE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74375336"/>
                  </p:ext>
                </p:extLst>
              </p:nvPr>
            </p:nvGraphicFramePr>
            <p:xfrm>
              <a:off x="7404749" y="4551451"/>
              <a:ext cx="2464066" cy="249014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464066" cy="2490148"/>
                    </a:xfrm>
                    <a:prstGeom prst="rect">
                      <a:avLst/>
                    </a:prstGeom>
                  </am3d:spPr>
                  <am3d:camera>
                    <am3d:pos x="0" y="0" z="5849924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73151" d="1000000"/>
                    <am3d:preTrans dx="0" dy="-58172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1552012" ay="2307451" az="-1006849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317000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>
                <a:extLst>
                  <a:ext uri="{FF2B5EF4-FFF2-40B4-BE49-F238E27FC236}">
                    <a16:creationId xmlns:a16="http://schemas.microsoft.com/office/drawing/2014/main" id="{514CBAE6-0872-B0FF-5E2B-DC3CCEBFBE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04749" y="4551451"/>
                <a:ext cx="2464066" cy="2490148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kstniOkvir 12">
            <a:extLst>
              <a:ext uri="{FF2B5EF4-FFF2-40B4-BE49-F238E27FC236}">
                <a16:creationId xmlns:a16="http://schemas.microsoft.com/office/drawing/2014/main" id="{4FBC751B-1CE9-92E3-3A4E-B2FFA5D089EF}"/>
              </a:ext>
            </a:extLst>
          </p:cNvPr>
          <p:cNvSpPr txBox="1"/>
          <p:nvPr/>
        </p:nvSpPr>
        <p:spPr>
          <a:xfrm>
            <a:off x="7719461" y="5457668"/>
            <a:ext cx="1422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20 %</a:t>
            </a:r>
          </a:p>
        </p:txBody>
      </p:sp>
    </p:spTree>
    <p:extLst>
      <p:ext uri="{BB962C8B-B14F-4D97-AF65-F5344CB8AC3E}">
        <p14:creationId xmlns:p14="http://schemas.microsoft.com/office/powerpoint/2010/main" val="13087900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7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E87156-F3B9-6D00-A2F7-44E010669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>
            <a:extLst>
              <a:ext uri="{FF2B5EF4-FFF2-40B4-BE49-F238E27FC236}">
                <a16:creationId xmlns:a16="http://schemas.microsoft.com/office/drawing/2014/main" id="{CFE6910E-EF08-CEC9-341B-09D52AD1EDF5}"/>
              </a:ext>
            </a:extLst>
          </p:cNvPr>
          <p:cNvSpPr/>
          <p:nvPr/>
        </p:nvSpPr>
        <p:spPr>
          <a:xfrm>
            <a:off x="476131" y="414234"/>
            <a:ext cx="12188952" cy="40560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195"/>
              </a:lnSpc>
              <a:buNone/>
            </a:pPr>
            <a:r>
              <a:rPr lang="hr-HR" sz="3000" b="1" dirty="0">
                <a:solidFill>
                  <a:srgbClr val="0F3332"/>
                </a:solidFill>
                <a:ea typeface="Roboto" pitchFamily="34" charset="-122"/>
                <a:cs typeface="Roboto" pitchFamily="34" charset="-120"/>
              </a:rPr>
              <a:t>2</a:t>
            </a:r>
            <a:r>
              <a:rPr lang="en-US" sz="3000" b="1" dirty="0">
                <a:solidFill>
                  <a:srgbClr val="0F3332"/>
                </a:solidFill>
                <a:ea typeface="Roboto" pitchFamily="34" charset="-122"/>
                <a:cs typeface="Roboto" pitchFamily="34" charset="-120"/>
              </a:rPr>
              <a:t>. MJERA:  </a:t>
            </a:r>
            <a:r>
              <a:rPr lang="en-US" sz="3200" b="1" dirty="0" err="1">
                <a:solidFill>
                  <a:srgbClr val="0F3332"/>
                </a:solidFill>
                <a:ea typeface="Roboto" pitchFamily="34" charset="-122"/>
                <a:cs typeface="Roboto" pitchFamily="34" charset="-120"/>
              </a:rPr>
              <a:t>Izgradnja</a:t>
            </a:r>
            <a:r>
              <a:rPr lang="en-US" sz="3200" b="1" dirty="0">
                <a:solidFill>
                  <a:srgbClr val="0F3332"/>
                </a:solidFill>
                <a:ea typeface="Roboto" pitchFamily="34" charset="-122"/>
                <a:cs typeface="Roboto" pitchFamily="34" charset="-120"/>
              </a:rPr>
              <a:t> </a:t>
            </a:r>
            <a:r>
              <a:rPr lang="en-US" sz="3200" b="1" dirty="0" err="1">
                <a:solidFill>
                  <a:srgbClr val="0F3332"/>
                </a:solidFill>
                <a:ea typeface="Roboto" pitchFamily="34" charset="-122"/>
                <a:cs typeface="Roboto" pitchFamily="34" charset="-120"/>
              </a:rPr>
              <a:t>lokalnih</a:t>
            </a:r>
            <a:r>
              <a:rPr lang="en-US" sz="3200" b="1" dirty="0">
                <a:solidFill>
                  <a:srgbClr val="0F3332"/>
                </a:solidFill>
                <a:ea typeface="Roboto" pitchFamily="34" charset="-122"/>
                <a:cs typeface="Roboto" pitchFamily="34" charset="-120"/>
              </a:rPr>
              <a:t> </a:t>
            </a:r>
            <a:r>
              <a:rPr lang="en-US" sz="3200" b="1" dirty="0" err="1">
                <a:solidFill>
                  <a:srgbClr val="0F3332"/>
                </a:solidFill>
                <a:ea typeface="Roboto" pitchFamily="34" charset="-122"/>
                <a:cs typeface="Roboto" pitchFamily="34" charset="-120"/>
              </a:rPr>
              <a:t>kapaciteta</a:t>
            </a:r>
            <a:r>
              <a:rPr lang="en-US" sz="3200" b="1" dirty="0">
                <a:solidFill>
                  <a:srgbClr val="0F3332"/>
                </a:solidFill>
                <a:ea typeface="Roboto" pitchFamily="34" charset="-122"/>
                <a:cs typeface="Roboto" pitchFamily="34" charset="-120"/>
              </a:rPr>
              <a:t> i </a:t>
            </a:r>
            <a:r>
              <a:rPr lang="en-US" sz="3200" b="1" dirty="0" err="1">
                <a:solidFill>
                  <a:srgbClr val="0F3332"/>
                </a:solidFill>
                <a:ea typeface="Roboto" pitchFamily="34" charset="-122"/>
                <a:cs typeface="Roboto" pitchFamily="34" charset="-120"/>
              </a:rPr>
              <a:t>podrška</a:t>
            </a:r>
            <a:r>
              <a:rPr lang="en-US" sz="3200" b="1" dirty="0">
                <a:solidFill>
                  <a:srgbClr val="0F3332"/>
                </a:solidFill>
                <a:ea typeface="Roboto" pitchFamily="34" charset="-122"/>
                <a:cs typeface="Roboto" pitchFamily="34" charset="-120"/>
              </a:rPr>
              <a:t> One-Stop-</a:t>
            </a:r>
            <a:r>
              <a:rPr lang="hr-HR" sz="3200" b="1" dirty="0">
                <a:solidFill>
                  <a:srgbClr val="0F3332"/>
                </a:solidFill>
                <a:ea typeface="Roboto" pitchFamily="34" charset="-122"/>
                <a:cs typeface="Roboto" pitchFamily="34" charset="-120"/>
              </a:rPr>
              <a:t>			  </a:t>
            </a:r>
            <a:r>
              <a:rPr lang="en-US" sz="3200" b="1" dirty="0" err="1">
                <a:solidFill>
                  <a:srgbClr val="0F3332"/>
                </a:solidFill>
                <a:ea typeface="Roboto" pitchFamily="34" charset="-122"/>
                <a:cs typeface="Roboto" pitchFamily="34" charset="-120"/>
              </a:rPr>
              <a:t>Shopovima</a:t>
            </a:r>
            <a:r>
              <a:rPr lang="en-US" sz="3200" b="1" dirty="0">
                <a:solidFill>
                  <a:srgbClr val="0F3332"/>
                </a:solidFill>
                <a:ea typeface="Roboto" pitchFamily="34" charset="-122"/>
                <a:cs typeface="Roboto" pitchFamily="34" charset="-120"/>
              </a:rPr>
              <a:t> (OSS) </a:t>
            </a:r>
            <a:endParaRPr lang="en-US" sz="3200" dirty="0"/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4236444B-E5DE-82FB-6FE3-A2E859823940}"/>
              </a:ext>
            </a:extLst>
          </p:cNvPr>
          <p:cNvSpPr/>
          <p:nvPr/>
        </p:nvSpPr>
        <p:spPr>
          <a:xfrm>
            <a:off x="652731" y="1387166"/>
            <a:ext cx="699912" cy="699912"/>
          </a:xfrm>
          <a:prstGeom prst="roundRect">
            <a:avLst>
              <a:gd name="adj" fmla="val 13064"/>
            </a:avLst>
          </a:prstGeom>
          <a:noFill/>
          <a:ln w="25400">
            <a:solidFill>
              <a:srgbClr val="DC582A"/>
            </a:solidFill>
            <a:prstDash val="solid"/>
            <a:miter lim="800000"/>
          </a:ln>
        </p:spPr>
        <p:txBody>
          <a:bodyPr/>
          <a:lstStyle/>
          <a:p>
            <a:endParaRPr lang="hr-HR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87420589-41BA-FC68-7B3A-3165A14A9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86" y="1575237"/>
            <a:ext cx="295201" cy="323769"/>
          </a:xfrm>
          <a:prstGeom prst="rect">
            <a:avLst/>
          </a:prstGeom>
        </p:spPr>
      </p:pic>
      <p:sp>
        <p:nvSpPr>
          <p:cNvPr id="8" name="Object 7">
            <a:extLst>
              <a:ext uri="{FF2B5EF4-FFF2-40B4-BE49-F238E27FC236}">
                <a16:creationId xmlns:a16="http://schemas.microsoft.com/office/drawing/2014/main" id="{62F83AB6-136A-1701-0091-7A4C6F75098B}"/>
              </a:ext>
            </a:extLst>
          </p:cNvPr>
          <p:cNvSpPr/>
          <p:nvPr/>
        </p:nvSpPr>
        <p:spPr>
          <a:xfrm>
            <a:off x="1554999" y="1494573"/>
            <a:ext cx="4359160" cy="133906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093"/>
              </a:lnSpc>
            </a:pPr>
            <a:r>
              <a:rPr lang="en-US" sz="1530" b="1" kern="0" spc="31" dirty="0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ULAGANJA </a:t>
            </a:r>
            <a:r>
              <a:rPr lang="en-US" sz="1530" kern="0" spc="31" dirty="0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– </a:t>
            </a:r>
            <a:r>
              <a:rPr lang="hr-HR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uspostava One-Stop Shopova (OSS) za pomoć </a:t>
            </a:r>
            <a:r>
              <a:rPr lang="hr-HR" kern="100" dirty="0">
                <a:ea typeface="Aptos" panose="020B0004020202020204" pitchFamily="34" charset="0"/>
                <a:cs typeface="Times New Roman" panose="02020603050405020304" pitchFamily="18" charset="0"/>
              </a:rPr>
              <a:t>ranjivim skupinama u pronalaženju rješenja  za </a:t>
            </a:r>
            <a:r>
              <a:rPr lang="hr-HR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energetsku učinkovitost zgrada na razini NUTS3</a:t>
            </a:r>
          </a:p>
          <a:p>
            <a:pPr algn="l">
              <a:lnSpc>
                <a:spcPts val="2093"/>
              </a:lnSpc>
              <a:buNone/>
            </a:pPr>
            <a:endParaRPr lang="hr-HR" sz="1530" kern="0" spc="31" dirty="0">
              <a:solidFill>
                <a:srgbClr val="0F3332"/>
              </a:solidFill>
              <a:ea typeface="Lato" pitchFamily="34" charset="-122"/>
              <a:cs typeface="Lato" pitchFamily="34" charset="-120"/>
            </a:endParaRPr>
          </a:p>
          <a:p>
            <a:pPr marL="242900" indent="-242900">
              <a:lnSpc>
                <a:spcPts val="1836"/>
              </a:lnSpc>
              <a:spcBef>
                <a:spcPts val="539"/>
              </a:spcBef>
              <a:buSzPct val="100000"/>
              <a:buChar char="•"/>
            </a:pPr>
            <a:r>
              <a:rPr lang="hr-HR" kern="100" dirty="0">
                <a:cs typeface="Times New Roman" panose="02020603050405020304" pitchFamily="18" charset="0"/>
              </a:rPr>
              <a:t>pružaju pristupačne savjetodavne usluge i podupiru informativne kampanje o energetskoj učinkovitosti</a:t>
            </a:r>
          </a:p>
          <a:p>
            <a:pPr marL="242900" indent="-242900">
              <a:lnSpc>
                <a:spcPts val="1836"/>
              </a:lnSpc>
              <a:spcBef>
                <a:spcPts val="539"/>
              </a:spcBef>
              <a:buSzPct val="100000"/>
              <a:buChar char="•"/>
            </a:pPr>
            <a:r>
              <a:rPr lang="hr-HR" kern="100" dirty="0">
                <a:cs typeface="Times New Roman" panose="02020603050405020304" pitchFamily="18" charset="0"/>
              </a:rPr>
              <a:t>poseban naglasak na ranjiva i energetski siromašna kućanstva, u ovom slučaju umjerene na skupine korisnika SCF-a</a:t>
            </a:r>
          </a:p>
          <a:p>
            <a:pPr>
              <a:lnSpc>
                <a:spcPts val="1836"/>
              </a:lnSpc>
              <a:spcBef>
                <a:spcPts val="539"/>
              </a:spcBef>
              <a:buSzPct val="100000"/>
            </a:pPr>
            <a:endParaRPr lang="hr-HR" kern="100" noProof="0" dirty="0">
              <a:cs typeface="Times New Roman" panose="02020603050405020304" pitchFamily="18" charset="0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D384C43A-F372-04A0-F0C5-651AF13FD300}"/>
              </a:ext>
            </a:extLst>
          </p:cNvPr>
          <p:cNvSpPr/>
          <p:nvPr/>
        </p:nvSpPr>
        <p:spPr>
          <a:xfrm>
            <a:off x="0" y="6103999"/>
            <a:ext cx="12188952" cy="752287"/>
          </a:xfrm>
          <a:prstGeom prst="rect">
            <a:avLst/>
          </a:prstGeom>
          <a:solidFill>
            <a:srgbClr val="F4F7F8"/>
          </a:solidFill>
        </p:spPr>
        <p:txBody>
          <a:bodyPr/>
          <a:lstStyle/>
          <a:p>
            <a:endParaRPr lang="hr-HR"/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BD21DAD6-8B38-75F8-EA4A-860010A2814B}"/>
              </a:ext>
            </a:extLst>
          </p:cNvPr>
          <p:cNvSpPr txBox="1"/>
          <p:nvPr/>
        </p:nvSpPr>
        <p:spPr>
          <a:xfrm>
            <a:off x="6277844" y="1252071"/>
            <a:ext cx="5261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800" b="1" u="sng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SVRHA/CILJ</a:t>
            </a:r>
            <a:r>
              <a:rPr lang="hr-HR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</a:p>
          <a:p>
            <a:endParaRPr lang="hr-HR" dirty="0"/>
          </a:p>
        </p:txBody>
      </p:sp>
      <p:graphicFrame>
        <p:nvGraphicFramePr>
          <p:cNvPr id="12" name="Dijagram 11">
            <a:extLst>
              <a:ext uri="{FF2B5EF4-FFF2-40B4-BE49-F238E27FC236}">
                <a16:creationId xmlns:a16="http://schemas.microsoft.com/office/drawing/2014/main" id="{DF862E24-F039-BF8D-C8EE-9331A9AA38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6051850"/>
              </p:ext>
            </p:extLst>
          </p:nvPr>
        </p:nvGraphicFramePr>
        <p:xfrm>
          <a:off x="6217634" y="1627444"/>
          <a:ext cx="4994031" cy="4544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709538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7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4EA6FB-1577-6007-37EC-330169C5A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>
            <a:extLst>
              <a:ext uri="{FF2B5EF4-FFF2-40B4-BE49-F238E27FC236}">
                <a16:creationId xmlns:a16="http://schemas.microsoft.com/office/drawing/2014/main" id="{2DD87888-0572-8DE3-82F9-DA99722BAA32}"/>
              </a:ext>
            </a:extLst>
          </p:cNvPr>
          <p:cNvSpPr/>
          <p:nvPr/>
        </p:nvSpPr>
        <p:spPr>
          <a:xfrm>
            <a:off x="476131" y="414234"/>
            <a:ext cx="12188952" cy="40560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195"/>
              </a:lnSpc>
              <a:buNone/>
            </a:pPr>
            <a:r>
              <a:rPr lang="hr-HR" sz="2800" b="1" dirty="0">
                <a:solidFill>
                  <a:srgbClr val="0F33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</a:t>
            </a:r>
            <a:r>
              <a:rPr lang="en-US" sz="2800" b="1" dirty="0">
                <a:solidFill>
                  <a:srgbClr val="0F33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MJERA:  </a:t>
            </a:r>
            <a:r>
              <a:rPr lang="en-US" sz="2800" b="1" dirty="0" err="1">
                <a:solidFill>
                  <a:srgbClr val="0F33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Izgradnja</a:t>
            </a:r>
            <a:r>
              <a:rPr lang="en-US" sz="2800" b="1" dirty="0">
                <a:solidFill>
                  <a:srgbClr val="0F33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800" b="1" dirty="0" err="1">
                <a:solidFill>
                  <a:srgbClr val="0F33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lokalnih</a:t>
            </a:r>
            <a:r>
              <a:rPr lang="en-US" sz="2800" b="1" dirty="0">
                <a:solidFill>
                  <a:srgbClr val="0F33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800" b="1" dirty="0" err="1">
                <a:solidFill>
                  <a:srgbClr val="0F33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kapaciteta</a:t>
            </a:r>
            <a:r>
              <a:rPr lang="en-US" sz="2800" b="1" dirty="0">
                <a:solidFill>
                  <a:srgbClr val="0F33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i </a:t>
            </a:r>
            <a:r>
              <a:rPr lang="en-US" sz="2800" b="1" dirty="0" err="1">
                <a:solidFill>
                  <a:srgbClr val="0F33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podrška</a:t>
            </a:r>
            <a:r>
              <a:rPr lang="en-US" sz="2800" b="1" dirty="0">
                <a:solidFill>
                  <a:srgbClr val="0F33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One-Stop-</a:t>
            </a:r>
            <a:r>
              <a:rPr lang="hr-HR" sz="2800" b="1" dirty="0">
                <a:solidFill>
                  <a:srgbClr val="0F33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			  		</a:t>
            </a:r>
            <a:r>
              <a:rPr lang="en-US" sz="2800" b="1" dirty="0" err="1">
                <a:solidFill>
                  <a:srgbClr val="0F33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Shopovima</a:t>
            </a:r>
            <a:r>
              <a:rPr lang="en-US" sz="2800" b="1" dirty="0">
                <a:solidFill>
                  <a:srgbClr val="0F33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(OSS) </a:t>
            </a:r>
            <a:endParaRPr lang="en-US" sz="2800" dirty="0"/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0B6E4C31-18F0-DFDD-E847-077D33F7AE59}"/>
              </a:ext>
            </a:extLst>
          </p:cNvPr>
          <p:cNvSpPr/>
          <p:nvPr/>
        </p:nvSpPr>
        <p:spPr>
          <a:xfrm>
            <a:off x="652731" y="1387166"/>
            <a:ext cx="699912" cy="699912"/>
          </a:xfrm>
          <a:prstGeom prst="roundRect">
            <a:avLst>
              <a:gd name="adj" fmla="val 13064"/>
            </a:avLst>
          </a:prstGeom>
          <a:noFill/>
          <a:ln w="25400">
            <a:solidFill>
              <a:srgbClr val="DC582A"/>
            </a:solidFill>
            <a:prstDash val="solid"/>
            <a:miter lim="800000"/>
          </a:ln>
        </p:spPr>
        <p:txBody>
          <a:bodyPr/>
          <a:lstStyle/>
          <a:p>
            <a:endParaRPr lang="hr-HR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9834887F-9CF8-5B60-FE80-C729E3538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86" y="1575237"/>
            <a:ext cx="295201" cy="323769"/>
          </a:xfrm>
          <a:prstGeom prst="rect">
            <a:avLst/>
          </a:prstGeom>
        </p:spPr>
      </p:pic>
      <p:sp>
        <p:nvSpPr>
          <p:cNvPr id="8" name="Object 7">
            <a:extLst>
              <a:ext uri="{FF2B5EF4-FFF2-40B4-BE49-F238E27FC236}">
                <a16:creationId xmlns:a16="http://schemas.microsoft.com/office/drawing/2014/main" id="{CD8BD9D5-F0FA-E6CC-EBFE-62D3664F3852}"/>
              </a:ext>
            </a:extLst>
          </p:cNvPr>
          <p:cNvSpPr/>
          <p:nvPr/>
        </p:nvSpPr>
        <p:spPr>
          <a:xfrm>
            <a:off x="1554999" y="1494574"/>
            <a:ext cx="4359160" cy="26574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hr-HR" sz="1800" b="1" u="sng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CILJNE SKUPINE</a:t>
            </a:r>
            <a:r>
              <a:rPr lang="hr-HR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endParaRPr lang="hr-HR" b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r-HR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Agencije za regionalni razvoj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r-HR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Energetske agencije</a:t>
            </a:r>
            <a:endParaRPr lang="hr-HR" sz="1800" b="1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r-HR" b="1" kern="100" dirty="0">
                <a:cs typeface="Times New Roman" panose="02020603050405020304" pitchFamily="18" charset="0"/>
              </a:rPr>
              <a:t>Krajnji korisnici: ranjiva kućanstva i mikro poduzeća koji zadovoljavaju određene uvjete</a:t>
            </a:r>
            <a:r>
              <a:rPr lang="hr-HR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endParaRPr lang="hr-HR" sz="1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hr-H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energetski razred stambene kuće (D ili niži za kontinentalnu Hrvatsku, C ili niži za jadransku Hrvatsku) – prioritet G razred</a:t>
            </a:r>
          </a:p>
          <a:p>
            <a:pPr marL="800100" lvl="1" indent="-34290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hr-H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p</a:t>
            </a:r>
            <a:r>
              <a:rPr lang="hr-H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rosječan dohodak kućanstva niži od 60 % ekvivalenta medijalne plaće</a:t>
            </a:r>
          </a:p>
          <a:p>
            <a:pPr algn="l">
              <a:lnSpc>
                <a:spcPts val="2093"/>
              </a:lnSpc>
              <a:buNone/>
            </a:pPr>
            <a:endParaRPr lang="en-US" dirty="0"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DB8377C0-4F64-16D2-649D-C072888489D0}"/>
              </a:ext>
            </a:extLst>
          </p:cNvPr>
          <p:cNvSpPr/>
          <p:nvPr/>
        </p:nvSpPr>
        <p:spPr>
          <a:xfrm>
            <a:off x="0" y="6103999"/>
            <a:ext cx="12188952" cy="752287"/>
          </a:xfrm>
          <a:prstGeom prst="rect">
            <a:avLst/>
          </a:prstGeom>
          <a:solidFill>
            <a:srgbClr val="F4F7F8"/>
          </a:solidFill>
        </p:spPr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C1F3F7D-EA3E-98FA-ED3D-F874B0BB59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4790" y="1387166"/>
            <a:ext cx="771633" cy="762106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F9BCB1EA-EB51-7873-094C-8AEB38866736}"/>
              </a:ext>
            </a:extLst>
          </p:cNvPr>
          <p:cNvSpPr txBox="1"/>
          <p:nvPr/>
        </p:nvSpPr>
        <p:spPr>
          <a:xfrm>
            <a:off x="7079570" y="1477056"/>
            <a:ext cx="63319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800" b="1" u="sng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POKAZATELJI</a:t>
            </a:r>
            <a:r>
              <a:rPr lang="hr-HR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endParaRPr lang="hr-HR" dirty="0"/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A0A6469C-717E-6BB2-2699-89DD5F7A1E89}"/>
              </a:ext>
            </a:extLst>
          </p:cNvPr>
          <p:cNvSpPr txBox="1"/>
          <p:nvPr/>
        </p:nvSpPr>
        <p:spPr>
          <a:xfrm>
            <a:off x="7070037" y="1846388"/>
            <a:ext cx="4129548" cy="3262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hr-HR" kern="100" dirty="0">
                <a:ea typeface="Aptos" panose="020B0004020202020204" pitchFamily="34" charset="0"/>
                <a:cs typeface="Times New Roman" panose="02020603050405020304" pitchFamily="18" charset="0"/>
              </a:rPr>
              <a:t>B</a:t>
            </a:r>
            <a:r>
              <a:rPr lang="hr-HR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roj uspostavljenih OSS-ova </a:t>
            </a:r>
          </a:p>
          <a:p>
            <a:pPr marL="742950" indent="-285750">
              <a:lnSpc>
                <a:spcPct val="115000"/>
              </a:lnSpc>
              <a:buFontTx/>
              <a:buChar char="-"/>
            </a:pPr>
            <a:r>
              <a:rPr lang="hr-HR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 po županiji</a:t>
            </a:r>
            <a:r>
              <a:rPr lang="hr-HR" sz="1800" b="1" kern="100" dirty="0">
                <a:solidFill>
                  <a:srgbClr val="3A7C22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r-HR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ili uspostava 27 OSS-ova</a:t>
            </a:r>
          </a:p>
          <a:p>
            <a:pPr marL="742950" indent="-285750">
              <a:lnSpc>
                <a:spcPct val="115000"/>
              </a:lnSpc>
              <a:buFontTx/>
              <a:buChar char="-"/>
            </a:pPr>
            <a:r>
              <a:rPr lang="hr-HR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 sklopu 21 agencije za regionalni razvoj i 6 postojećih energetskih agencija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r-HR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Broj potpomognutih kućanstava i mikro poduzeća, mjereno kroz evidenciju registracije i provedene usluge podrške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model 11">
                <a:extLst>
                  <a:ext uri="{FF2B5EF4-FFF2-40B4-BE49-F238E27FC236}">
                    <a16:creationId xmlns:a16="http://schemas.microsoft.com/office/drawing/2014/main" id="{C9CBB494-4450-C14B-EC7A-CDFFF6A4C3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73628827"/>
                  </p:ext>
                </p:extLst>
              </p:nvPr>
            </p:nvGraphicFramePr>
            <p:xfrm>
              <a:off x="9025538" y="4754161"/>
              <a:ext cx="2382361" cy="2103839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382361" cy="2103839"/>
                    </a:xfrm>
                    <a:prstGeom prst="rect">
                      <a:avLst/>
                    </a:prstGeom>
                  </am3d:spPr>
                  <am3d:camera>
                    <am3d:pos x="0" y="0" z="5849924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73151" d="1000000"/>
                    <am3d:preTrans dx="0" dy="-58172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1552012" ay="2307451" az="-1006849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6782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>
                <a:extLst>
                  <a:ext uri="{FF2B5EF4-FFF2-40B4-BE49-F238E27FC236}">
                    <a16:creationId xmlns:a16="http://schemas.microsoft.com/office/drawing/2014/main" id="{C9CBB494-4450-C14B-EC7A-CDFFF6A4C3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25538" y="4754161"/>
                <a:ext cx="2382361" cy="2103839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kstniOkvir 12">
            <a:extLst>
              <a:ext uri="{FF2B5EF4-FFF2-40B4-BE49-F238E27FC236}">
                <a16:creationId xmlns:a16="http://schemas.microsoft.com/office/drawing/2014/main" id="{15D67315-0033-5E5A-BADC-4FF6293DF6EB}"/>
              </a:ext>
            </a:extLst>
          </p:cNvPr>
          <p:cNvSpPr txBox="1"/>
          <p:nvPr/>
        </p:nvSpPr>
        <p:spPr>
          <a:xfrm>
            <a:off x="9397792" y="5455954"/>
            <a:ext cx="1311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0,3 %</a:t>
            </a:r>
          </a:p>
        </p:txBody>
      </p:sp>
    </p:spTree>
    <p:extLst>
      <p:ext uri="{BB962C8B-B14F-4D97-AF65-F5344CB8AC3E}">
        <p14:creationId xmlns:p14="http://schemas.microsoft.com/office/powerpoint/2010/main" val="1727923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01F2067-9015-0723-0469-047EC7C26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150" y="1229854"/>
            <a:ext cx="8229600" cy="52725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1800" b="1" dirty="0"/>
              <a:t>EU ETS sustav trgovanja emisijama - </a:t>
            </a:r>
            <a:r>
              <a:rPr lang="hr-HR" sz="1800" dirty="0"/>
              <a:t>učinkovit tržišni mehanizam za smanjenje emisija stakleničkih plinova koji postiže rezultate </a:t>
            </a:r>
          </a:p>
          <a:p>
            <a:pPr>
              <a:buFontTx/>
              <a:buChar char="-"/>
            </a:pPr>
            <a:r>
              <a:rPr lang="hr-HR" sz="1800" dirty="0"/>
              <a:t>Smanjenje emisija do sada za 41 % </a:t>
            </a:r>
          </a:p>
          <a:p>
            <a:pPr>
              <a:buFontTx/>
              <a:buChar char="-"/>
            </a:pPr>
            <a:endParaRPr lang="hr-HR" sz="1800" dirty="0"/>
          </a:p>
          <a:p>
            <a:pPr>
              <a:buFontTx/>
              <a:buChar char="-"/>
            </a:pPr>
            <a:endParaRPr lang="hr-HR" sz="1800" dirty="0"/>
          </a:p>
          <a:p>
            <a:pPr>
              <a:buFontTx/>
              <a:buChar char="-"/>
            </a:pPr>
            <a:endParaRPr lang="hr-HR" sz="1800" dirty="0"/>
          </a:p>
          <a:p>
            <a:pPr>
              <a:buFontTx/>
              <a:buChar char="-"/>
            </a:pPr>
            <a:endParaRPr lang="hr-HR" sz="1800" dirty="0"/>
          </a:p>
          <a:p>
            <a:pPr>
              <a:buFontTx/>
              <a:buChar char="-"/>
            </a:pPr>
            <a:endParaRPr lang="hr-HR" sz="1800" dirty="0"/>
          </a:p>
          <a:p>
            <a:pPr>
              <a:buFontTx/>
              <a:buChar char="-"/>
            </a:pPr>
            <a:endParaRPr lang="hr-HR" sz="18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sz="1800" b="1" dirty="0"/>
              <a:t>EU ETS proširenje na sektor pomorstva – EU ETS1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sz="1800" b="1" dirty="0"/>
              <a:t>novi sustav EU ETS2 </a:t>
            </a:r>
            <a:r>
              <a:rPr lang="hr-HR" sz="1800" dirty="0"/>
              <a:t>– </a:t>
            </a:r>
            <a:r>
              <a:rPr lang="hr-HR" sz="1800" b="1" dirty="0"/>
              <a:t>zgradarstvo, cestovni promet i dodatni sektori</a:t>
            </a:r>
            <a:endParaRPr lang="hr-HR" sz="18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r-HR" sz="1800" b="1" dirty="0">
                <a:solidFill>
                  <a:prstClr val="black"/>
                </a:solidFill>
              </a:rPr>
              <a:t>Socijalni fond za klimatsku politiku </a:t>
            </a:r>
            <a:r>
              <a:rPr lang="hr-HR" sz="1800" dirty="0">
                <a:solidFill>
                  <a:prstClr val="black"/>
                </a:solidFill>
                <a:latin typeface="Calibri"/>
              </a:rPr>
              <a:t>– financiranje prihodima 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od prodaje emisijskih jedinica na dražbama u okviru EU ETS2 </a:t>
            </a:r>
          </a:p>
          <a:p>
            <a:pPr>
              <a:buFontTx/>
              <a:buChar char="-"/>
            </a:pPr>
            <a:endParaRPr lang="hr-HR" sz="1400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BC9457C1-7B5C-DD94-0DCD-DEDE0AFD4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1F3A66F-8274-B3AF-B709-8096FFD49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96963"/>
            <a:ext cx="9144000" cy="132891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4BCE6E9F-4010-2DC2-53FC-98806B1D460C}"/>
              </a:ext>
            </a:extLst>
          </p:cNvPr>
          <p:cNvSpPr txBox="1"/>
          <p:nvPr/>
        </p:nvSpPr>
        <p:spPr>
          <a:xfrm>
            <a:off x="5407844" y="530311"/>
            <a:ext cx="4977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b="1" dirty="0"/>
              <a:t>Socijalni fond za klimatsku politiku i ETS2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9A3C7C3B-4983-D35B-E0E9-E578E15E63B7}"/>
              </a:ext>
            </a:extLst>
          </p:cNvPr>
          <p:cNvSpPr txBox="1"/>
          <p:nvPr/>
        </p:nvSpPr>
        <p:spPr>
          <a:xfrm>
            <a:off x="1524000" y="2456461"/>
            <a:ext cx="9144000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dirty="0"/>
              <a:t>Zajednički EU cilj je ubrzati smanjivanje emisija stakleničkih plinova putem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Europski zeleni plan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Zakonodavni paket „Spremni za 55”</a:t>
            </a:r>
          </a:p>
        </p:txBody>
      </p:sp>
    </p:spTree>
    <p:extLst>
      <p:ext uri="{BB962C8B-B14F-4D97-AF65-F5344CB8AC3E}">
        <p14:creationId xmlns:p14="http://schemas.microsoft.com/office/powerpoint/2010/main" val="1417804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7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ACC720-58DD-749D-0740-90B8C07B9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>
            <a:extLst>
              <a:ext uri="{FF2B5EF4-FFF2-40B4-BE49-F238E27FC236}">
                <a16:creationId xmlns:a16="http://schemas.microsoft.com/office/drawing/2014/main" id="{D8C485AE-1103-B6D2-565C-9B6FD45FCD8E}"/>
              </a:ext>
            </a:extLst>
          </p:cNvPr>
          <p:cNvSpPr/>
          <p:nvPr/>
        </p:nvSpPr>
        <p:spPr>
          <a:xfrm>
            <a:off x="476131" y="414234"/>
            <a:ext cx="12188952" cy="108033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195"/>
              </a:lnSpc>
              <a:buNone/>
            </a:pPr>
            <a:r>
              <a:rPr lang="hr-HR" sz="3000" b="1" dirty="0">
                <a:solidFill>
                  <a:srgbClr val="0F3332"/>
                </a:solidFill>
                <a:latin typeface="+mj-lt"/>
                <a:ea typeface="Roboto" pitchFamily="34" charset="-122"/>
                <a:cs typeface="Roboto" pitchFamily="34" charset="-120"/>
              </a:rPr>
              <a:t>3</a:t>
            </a:r>
            <a:r>
              <a:rPr lang="en-US" sz="3000" b="1" dirty="0">
                <a:solidFill>
                  <a:srgbClr val="0F3332"/>
                </a:solidFill>
                <a:latin typeface="+mj-lt"/>
                <a:ea typeface="Roboto" pitchFamily="34" charset="-122"/>
                <a:cs typeface="Roboto" pitchFamily="34" charset="-120"/>
              </a:rPr>
              <a:t>. MJERA:  </a:t>
            </a:r>
            <a:r>
              <a:rPr lang="hr-HR" sz="1800" b="1" dirty="0">
                <a:solidFill>
                  <a:srgbClr val="3A7C22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r-HR" sz="3200" b="1" kern="0" spc="22" dirty="0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Su</a:t>
            </a:r>
            <a:r>
              <a:rPr lang="en-US" sz="3200" b="1" kern="0" spc="22" dirty="0" err="1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zbijanje</a:t>
            </a:r>
            <a:r>
              <a:rPr lang="en-US" sz="3200" b="1" kern="0" spc="22" dirty="0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3200" b="1" kern="0" spc="22" dirty="0" err="1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energetskog</a:t>
            </a:r>
            <a:r>
              <a:rPr lang="en-US" sz="3200" b="1" kern="0" spc="22" dirty="0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3200" b="1" kern="0" spc="22" dirty="0" err="1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siromaštva</a:t>
            </a:r>
            <a:r>
              <a:rPr lang="en-US" sz="3200" b="1" kern="0" spc="22" dirty="0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3200" b="1" kern="0" spc="22" dirty="0" err="1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na</a:t>
            </a:r>
            <a:r>
              <a:rPr lang="en-US" sz="3200" b="1" kern="0" spc="22" dirty="0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3200" b="1" kern="0" spc="22" dirty="0" err="1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potpomognutim</a:t>
            </a:r>
            <a:r>
              <a:rPr lang="en-US" sz="3200" b="1" kern="0" spc="22" dirty="0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3200" b="1" kern="0" spc="22" dirty="0" err="1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područjima</a:t>
            </a:r>
            <a:r>
              <a:rPr lang="en-US" sz="3200" b="1" kern="0" spc="22" dirty="0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 i </a:t>
            </a:r>
            <a:r>
              <a:rPr lang="en-US" sz="3200" b="1" kern="0" spc="22" dirty="0" err="1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područjima</a:t>
            </a:r>
            <a:r>
              <a:rPr lang="en-US" sz="3200" b="1" kern="0" spc="22" dirty="0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3200" b="1" kern="0" spc="22" dirty="0" err="1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posebne</a:t>
            </a:r>
            <a:r>
              <a:rPr lang="en-US" sz="3200" b="1" kern="0" spc="22" dirty="0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3200" b="1" kern="0" spc="22" dirty="0" err="1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državne</a:t>
            </a:r>
            <a:r>
              <a:rPr lang="en-US" sz="3200" b="1" kern="0" spc="22" dirty="0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3200" b="1" kern="0" spc="22" dirty="0" err="1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skrbi</a:t>
            </a:r>
            <a:r>
              <a:rPr lang="en-US" sz="3200" b="1" kern="0" spc="22" dirty="0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 </a:t>
            </a:r>
            <a:endParaRPr lang="en-US" sz="3000" b="1" dirty="0">
              <a:solidFill>
                <a:srgbClr val="0F3332"/>
              </a:solidFill>
              <a:latin typeface="+mj-lt"/>
              <a:ea typeface="Roboto" pitchFamily="34" charset="-122"/>
              <a:cs typeface="Roboto" pitchFamily="34" charset="-12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1FDE4460-8147-610E-75C2-22FCF3BD26B9}"/>
              </a:ext>
            </a:extLst>
          </p:cNvPr>
          <p:cNvSpPr/>
          <p:nvPr/>
        </p:nvSpPr>
        <p:spPr>
          <a:xfrm>
            <a:off x="610984" y="1739617"/>
            <a:ext cx="699912" cy="699912"/>
          </a:xfrm>
          <a:prstGeom prst="roundRect">
            <a:avLst>
              <a:gd name="adj" fmla="val 13064"/>
            </a:avLst>
          </a:prstGeom>
          <a:noFill/>
          <a:ln w="25400">
            <a:solidFill>
              <a:srgbClr val="DC582A"/>
            </a:solidFill>
            <a:prstDash val="solid"/>
            <a:miter lim="800000"/>
          </a:ln>
        </p:spPr>
        <p:txBody>
          <a:bodyPr/>
          <a:lstStyle/>
          <a:p>
            <a:endParaRPr lang="hr-HR" dirty="0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36F64BD5-255C-268A-2DFA-8DA641BB2D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3339" y="1912519"/>
            <a:ext cx="295201" cy="323769"/>
          </a:xfrm>
          <a:prstGeom prst="rect">
            <a:avLst/>
          </a:prstGeom>
        </p:spPr>
      </p:pic>
      <p:sp>
        <p:nvSpPr>
          <p:cNvPr id="8" name="Object 7">
            <a:extLst>
              <a:ext uri="{FF2B5EF4-FFF2-40B4-BE49-F238E27FC236}">
                <a16:creationId xmlns:a16="http://schemas.microsoft.com/office/drawing/2014/main" id="{545F684A-C9C5-3642-3B07-1E4B403B340E}"/>
              </a:ext>
            </a:extLst>
          </p:cNvPr>
          <p:cNvSpPr/>
          <p:nvPr/>
        </p:nvSpPr>
        <p:spPr>
          <a:xfrm>
            <a:off x="1554999" y="1494572"/>
            <a:ext cx="4845801" cy="142710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093"/>
              </a:lnSpc>
            </a:pPr>
            <a:endParaRPr lang="hr-HR" b="1" u="sng" kern="100" dirty="0"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ts val="2093"/>
              </a:lnSpc>
            </a:pPr>
            <a:r>
              <a:rPr lang="en-US" b="1" u="sng" kern="100" dirty="0">
                <a:latin typeface="+mj-lt"/>
                <a:cs typeface="Times New Roman" panose="02020603050405020304" pitchFamily="18" charset="0"/>
              </a:rPr>
              <a:t>ULAGANJA </a:t>
            </a:r>
            <a:endParaRPr lang="hr-HR" sz="1530" b="1" u="sng" kern="0" spc="31" dirty="0">
              <a:solidFill>
                <a:srgbClr val="0F3332"/>
              </a:solidFill>
              <a:latin typeface="+mj-lt"/>
              <a:ea typeface="Lato" pitchFamily="34" charset="-122"/>
              <a:cs typeface="Lato" pitchFamily="34" charset="-120"/>
            </a:endParaRPr>
          </a:p>
          <a:p>
            <a:pPr>
              <a:lnSpc>
                <a:spcPts val="2093"/>
              </a:lnSpc>
            </a:pPr>
            <a:endParaRPr lang="hr-HR" sz="1530" b="1" u="sng" kern="0" spc="31" dirty="0">
              <a:solidFill>
                <a:srgbClr val="0F3332"/>
              </a:solidFill>
              <a:effectLst/>
              <a:latin typeface="+mj-lt"/>
              <a:ea typeface="Lato" pitchFamily="34" charset="-122"/>
              <a:cs typeface="Lato" pitchFamily="34" charset="-120"/>
            </a:endParaRPr>
          </a:p>
          <a:p>
            <a:pPr>
              <a:lnSpc>
                <a:spcPts val="2093"/>
              </a:lnSpc>
            </a:pPr>
            <a:r>
              <a:rPr lang="hr-HR" sz="1530" b="1" kern="0" spc="31" dirty="0">
                <a:solidFill>
                  <a:srgbClr val="0F3332"/>
                </a:solidFill>
                <a:latin typeface="+mj-lt"/>
                <a:ea typeface="Lato" pitchFamily="34" charset="-122"/>
                <a:cs typeface="Lato" pitchFamily="34" charset="-120"/>
              </a:rPr>
              <a:t>a) </a:t>
            </a:r>
            <a:r>
              <a:rPr lang="hr-HR" sz="16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kompletna građevinska i energetska obnova </a:t>
            </a:r>
            <a:r>
              <a:rPr lang="hr-HR" sz="1600" b="1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232 stambene zgrade </a:t>
            </a:r>
            <a:r>
              <a:rPr lang="hr-HR" sz="16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socijalnog stanovanja na potpomognutim područjima i područjima posebne državne skrbi, a uključuje i izgradnju centara za starije osobe</a:t>
            </a:r>
            <a:endParaRPr lang="hr-HR" sz="1600" dirty="0"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1836"/>
              </a:lnSpc>
              <a:spcBef>
                <a:spcPts val="539"/>
              </a:spcBef>
              <a:buSzPct val="100000"/>
              <a:buFontTx/>
              <a:buChar char="-"/>
            </a:pPr>
            <a:endParaRPr lang="hr-HR" sz="18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1836"/>
              </a:lnSpc>
              <a:spcBef>
                <a:spcPts val="539"/>
              </a:spcBef>
              <a:buSzPct val="100000"/>
              <a:buFontTx/>
              <a:buChar char="-"/>
            </a:pPr>
            <a:endParaRPr lang="hr-HR" dirty="0"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1836"/>
              </a:lnSpc>
              <a:spcBef>
                <a:spcPts val="539"/>
              </a:spcBef>
              <a:buSzPct val="100000"/>
              <a:buFontTx/>
              <a:buChar char="-"/>
            </a:pPr>
            <a:endParaRPr lang="hr-HR" sz="18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1836"/>
              </a:lnSpc>
              <a:spcBef>
                <a:spcPts val="539"/>
              </a:spcBef>
              <a:buSzPct val="100000"/>
              <a:buFontTx/>
              <a:buChar char="-"/>
            </a:pPr>
            <a:endParaRPr lang="hr-HR" dirty="0"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836"/>
              </a:lnSpc>
              <a:spcBef>
                <a:spcPts val="539"/>
              </a:spcBef>
              <a:buSzPct val="100000"/>
            </a:pPr>
            <a:endParaRPr lang="hr-HR" dirty="0"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836"/>
              </a:lnSpc>
              <a:spcBef>
                <a:spcPts val="539"/>
              </a:spcBef>
              <a:buSzPct val="100000"/>
            </a:pPr>
            <a:r>
              <a:rPr lang="hr-HR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b) </a:t>
            </a:r>
            <a:r>
              <a:rPr lang="hr-HR" sz="16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Izgradnja i energetska obnova 20 centara za starije osobe – osiguranje rasprostranjenosti i pokrivenosti smještajem i </a:t>
            </a:r>
            <a:r>
              <a:rPr lang="hr-HR" sz="1600" dirty="0" err="1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izvaninstitucijskim</a:t>
            </a:r>
            <a:r>
              <a:rPr lang="hr-HR" sz="16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 uslugama za starije osobe</a:t>
            </a:r>
            <a:endParaRPr lang="hr-HR" sz="16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1836"/>
              </a:lnSpc>
              <a:spcBef>
                <a:spcPts val="539"/>
              </a:spcBef>
              <a:buSzPct val="100000"/>
              <a:buFontTx/>
              <a:buChar char="-"/>
            </a:pPr>
            <a:endParaRPr lang="hr-HR" kern="100" noProof="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CCDD1276-C20D-978E-9B4F-DCB445C4F8FC}"/>
              </a:ext>
            </a:extLst>
          </p:cNvPr>
          <p:cNvSpPr/>
          <p:nvPr/>
        </p:nvSpPr>
        <p:spPr>
          <a:xfrm>
            <a:off x="0" y="6103999"/>
            <a:ext cx="12188952" cy="752287"/>
          </a:xfrm>
          <a:prstGeom prst="rect">
            <a:avLst/>
          </a:prstGeom>
          <a:solidFill>
            <a:srgbClr val="F4F7F8"/>
          </a:solidFill>
        </p:spPr>
        <p:txBody>
          <a:bodyPr/>
          <a:lstStyle/>
          <a:p>
            <a:endParaRPr lang="hr-HR"/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4F3E87AF-13EF-F83E-8CC3-B6F2D4A34046}"/>
              </a:ext>
            </a:extLst>
          </p:cNvPr>
          <p:cNvSpPr txBox="1"/>
          <p:nvPr/>
        </p:nvSpPr>
        <p:spPr>
          <a:xfrm>
            <a:off x="6570607" y="1416193"/>
            <a:ext cx="5261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800" b="1" u="sng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SVRHA/CILJ</a:t>
            </a:r>
            <a:r>
              <a:rPr lang="hr-HR" sz="18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</a:p>
          <a:p>
            <a:endParaRPr lang="hr-HR" dirty="0">
              <a:latin typeface="+mj-lt"/>
            </a:endParaRPr>
          </a:p>
        </p:txBody>
      </p:sp>
      <p:graphicFrame>
        <p:nvGraphicFramePr>
          <p:cNvPr id="12" name="Dijagram 11">
            <a:extLst>
              <a:ext uri="{FF2B5EF4-FFF2-40B4-BE49-F238E27FC236}">
                <a16:creationId xmlns:a16="http://schemas.microsoft.com/office/drawing/2014/main" id="{97406033-C2E2-D27D-7EAD-15D230F1D9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9996010"/>
              </p:ext>
            </p:extLst>
          </p:nvPr>
        </p:nvGraphicFramePr>
        <p:xfrm>
          <a:off x="7526765" y="1668307"/>
          <a:ext cx="4012504" cy="4775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TekstniOkvir 12">
            <a:extLst>
              <a:ext uri="{FF2B5EF4-FFF2-40B4-BE49-F238E27FC236}">
                <a16:creationId xmlns:a16="http://schemas.microsoft.com/office/drawing/2014/main" id="{6DE98127-1C5A-261A-0F92-92350E76B41D}"/>
              </a:ext>
            </a:extLst>
          </p:cNvPr>
          <p:cNvSpPr txBox="1"/>
          <p:nvPr/>
        </p:nvSpPr>
        <p:spPr>
          <a:xfrm>
            <a:off x="1702251" y="3730683"/>
            <a:ext cx="26589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>
                <a:latin typeface="+mj-lt"/>
              </a:rPr>
              <a:t>Biti će u skladu s </a:t>
            </a:r>
            <a:r>
              <a:rPr lang="hr-HR" sz="1600" b="1" dirty="0">
                <a:latin typeface="+mj-lt"/>
              </a:rPr>
              <a:t>Nacionalnim planom obnove </a:t>
            </a:r>
            <a:r>
              <a:rPr lang="hr-HR" sz="1600" dirty="0">
                <a:latin typeface="+mj-lt"/>
              </a:rPr>
              <a:t>- prvi nacrt do 31.12. 2025.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631D8C04-069B-6867-0D9A-EF888C7E1F8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19570"/>
          <a:stretch/>
        </p:blipFill>
        <p:spPr>
          <a:xfrm>
            <a:off x="4145918" y="3112968"/>
            <a:ext cx="2892640" cy="173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45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7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1CD107-D8E0-1FCA-FE11-B08627990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>
            <a:extLst>
              <a:ext uri="{FF2B5EF4-FFF2-40B4-BE49-F238E27FC236}">
                <a16:creationId xmlns:a16="http://schemas.microsoft.com/office/drawing/2014/main" id="{2B00F432-6151-9146-E5D1-18E136529326}"/>
              </a:ext>
            </a:extLst>
          </p:cNvPr>
          <p:cNvSpPr/>
          <p:nvPr/>
        </p:nvSpPr>
        <p:spPr>
          <a:xfrm>
            <a:off x="476131" y="414234"/>
            <a:ext cx="12188952" cy="40560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195"/>
              </a:lnSpc>
              <a:buNone/>
            </a:pPr>
            <a:r>
              <a:rPr lang="hr-HR" sz="2800" b="1" dirty="0">
                <a:solidFill>
                  <a:srgbClr val="0F3332"/>
                </a:solidFill>
                <a:latin typeface="+mj-lt"/>
                <a:ea typeface="Roboto" pitchFamily="34" charset="-122"/>
                <a:cs typeface="Roboto" pitchFamily="34" charset="-120"/>
              </a:rPr>
              <a:t>3</a:t>
            </a:r>
            <a:r>
              <a:rPr lang="en-US" sz="2800" b="1" dirty="0">
                <a:solidFill>
                  <a:srgbClr val="0F3332"/>
                </a:solidFill>
                <a:latin typeface="+mj-lt"/>
                <a:ea typeface="Roboto" pitchFamily="34" charset="-122"/>
                <a:cs typeface="Roboto" pitchFamily="34" charset="-120"/>
              </a:rPr>
              <a:t>. MJERA:  </a:t>
            </a:r>
            <a:r>
              <a:rPr lang="hr-HR" sz="1600" b="1" dirty="0">
                <a:solidFill>
                  <a:srgbClr val="3A7C22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r-HR" sz="2800" b="1" dirty="0">
                <a:solidFill>
                  <a:srgbClr val="0F3332"/>
                </a:solidFill>
                <a:latin typeface="+mj-lt"/>
                <a:ea typeface="Roboto" pitchFamily="34" charset="-122"/>
                <a:cs typeface="Roboto" pitchFamily="34" charset="-120"/>
              </a:rPr>
              <a:t>Nadogradnja socijalnog stanovanja</a:t>
            </a:r>
            <a:endParaRPr lang="en-US" sz="2800" b="1" dirty="0">
              <a:solidFill>
                <a:srgbClr val="0F3332"/>
              </a:solidFill>
              <a:latin typeface="+mj-lt"/>
              <a:ea typeface="Roboto" pitchFamily="34" charset="-122"/>
              <a:cs typeface="Roboto" pitchFamily="34" charset="-12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07932507-29F4-3E05-499D-214EDDB04F3F}"/>
              </a:ext>
            </a:extLst>
          </p:cNvPr>
          <p:cNvSpPr/>
          <p:nvPr/>
        </p:nvSpPr>
        <p:spPr>
          <a:xfrm>
            <a:off x="652731" y="1387166"/>
            <a:ext cx="699912" cy="699912"/>
          </a:xfrm>
          <a:prstGeom prst="roundRect">
            <a:avLst>
              <a:gd name="adj" fmla="val 13064"/>
            </a:avLst>
          </a:prstGeom>
          <a:noFill/>
          <a:ln w="25400">
            <a:solidFill>
              <a:srgbClr val="DC582A"/>
            </a:solidFill>
            <a:prstDash val="solid"/>
            <a:miter lim="800000"/>
          </a:ln>
        </p:spPr>
        <p:txBody>
          <a:bodyPr/>
          <a:lstStyle/>
          <a:p>
            <a:endParaRPr lang="hr-HR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4BF84E79-C15D-C311-1F59-01889F91E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86" y="1575237"/>
            <a:ext cx="295201" cy="323769"/>
          </a:xfrm>
          <a:prstGeom prst="rect">
            <a:avLst/>
          </a:prstGeom>
        </p:spPr>
      </p:pic>
      <p:sp>
        <p:nvSpPr>
          <p:cNvPr id="8" name="Object 7">
            <a:extLst>
              <a:ext uri="{FF2B5EF4-FFF2-40B4-BE49-F238E27FC236}">
                <a16:creationId xmlns:a16="http://schemas.microsoft.com/office/drawing/2014/main" id="{2552CBB0-E92E-629C-A86B-91CE7E9B17A4}"/>
              </a:ext>
            </a:extLst>
          </p:cNvPr>
          <p:cNvSpPr/>
          <p:nvPr/>
        </p:nvSpPr>
        <p:spPr>
          <a:xfrm>
            <a:off x="1554999" y="1494574"/>
            <a:ext cx="4359160" cy="26574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hr-HR" sz="1800" b="1" u="sng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CILJNE SKUPINE</a:t>
            </a:r>
            <a:r>
              <a:rPr lang="hr-HR" sz="18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endParaRPr lang="hr-HR" b="1" kern="100" dirty="0"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r-HR" sz="1600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Korisnik sredstava: </a:t>
            </a:r>
          </a:p>
          <a:p>
            <a:pPr marL="342900" indent="-342900">
              <a:spcAft>
                <a:spcPts val="800"/>
              </a:spcAft>
              <a:buAutoNum type="arabicPeriod"/>
            </a:pPr>
            <a:r>
              <a:rPr lang="hr-HR" sz="16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MPUGDI – Uprava za stambeno zbrinjavanje </a:t>
            </a:r>
          </a:p>
          <a:p>
            <a:pPr>
              <a:spcAft>
                <a:spcPts val="800"/>
              </a:spcAft>
            </a:pPr>
            <a:r>
              <a:rPr lang="hr-HR" sz="1600" b="1" kern="100" dirty="0">
                <a:latin typeface="+mj-lt"/>
                <a:cs typeface="Times New Roman" panose="02020603050405020304" pitchFamily="18" charset="0"/>
              </a:rPr>
              <a:t>Krajnji korisnici: </a:t>
            </a:r>
            <a:r>
              <a:rPr lang="hr-HR" sz="1600" kern="100" dirty="0">
                <a:latin typeface="+mj-lt"/>
                <a:cs typeface="Times New Roman" panose="02020603050405020304" pitchFamily="18" charset="0"/>
              </a:rPr>
              <a:t>ranjiva kućanstva na područjima posebne državne skrbi i potpomognutim područjima, koji zadovoljavaju određene uvjete</a:t>
            </a:r>
            <a:r>
              <a:rPr lang="hr-HR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hr-HR" sz="1600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energetski razred stambene kuće (D ili niži za kontinentalnu Hrvatsku, C ili niži za jadransku Hrvatsku) </a:t>
            </a:r>
            <a:r>
              <a:rPr lang="hr-H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– prioritet G razred</a:t>
            </a:r>
            <a:endParaRPr lang="hr-HR" sz="1600" kern="100" dirty="0"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hr-HR" sz="1600" kern="100" dirty="0">
                <a:ea typeface="Aptos" panose="020B0004020202020204" pitchFamily="34" charset="0"/>
                <a:cs typeface="Times New Roman" panose="02020603050405020304" pitchFamily="18" charset="0"/>
              </a:rPr>
              <a:t>prosječan dohodak kućanstva niži od 60 % ekvivalenta medijalne plaće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hr-HR" sz="1600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r-HR" sz="1600" b="1" kern="100" dirty="0">
                <a:latin typeface="+mj-lt"/>
                <a:cs typeface="Times New Roman" panose="02020603050405020304" pitchFamily="18" charset="0"/>
              </a:rPr>
              <a:t>2. </a:t>
            </a:r>
            <a:r>
              <a:rPr lang="hr-HR" sz="1600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JLP(R)S</a:t>
            </a:r>
            <a:endParaRPr lang="hr-HR" sz="1600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ts val="2093"/>
              </a:lnSpc>
              <a:buNone/>
            </a:pPr>
            <a:endParaRPr lang="hr-HR" sz="1530" kern="0" spc="31" dirty="0">
              <a:solidFill>
                <a:srgbClr val="0F3332"/>
              </a:solidFill>
              <a:latin typeface="+mj-lt"/>
              <a:ea typeface="Lato" pitchFamily="34" charset="-122"/>
              <a:cs typeface="Lato" pitchFamily="34" charset="-120"/>
            </a:endParaRPr>
          </a:p>
          <a:p>
            <a:pPr algn="l">
              <a:lnSpc>
                <a:spcPts val="2093"/>
              </a:lnSpc>
              <a:buNone/>
            </a:pPr>
            <a:endParaRPr lang="hr-HR" sz="1530" kern="0" spc="31" dirty="0">
              <a:solidFill>
                <a:srgbClr val="0F3332"/>
              </a:solidFill>
              <a:latin typeface="+mj-lt"/>
              <a:ea typeface="Lato" pitchFamily="34" charset="-122"/>
              <a:cs typeface="Lato" pitchFamily="34" charset="-120"/>
            </a:endParaRPr>
          </a:p>
          <a:p>
            <a:pPr algn="l">
              <a:lnSpc>
                <a:spcPts val="2093"/>
              </a:lnSpc>
              <a:buNone/>
            </a:pPr>
            <a:endParaRPr lang="en-US" dirty="0">
              <a:latin typeface="+mj-lt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54DE7E19-E90F-367C-D7D8-1B16EF90B416}"/>
              </a:ext>
            </a:extLst>
          </p:cNvPr>
          <p:cNvSpPr/>
          <p:nvPr/>
        </p:nvSpPr>
        <p:spPr>
          <a:xfrm>
            <a:off x="0" y="6486954"/>
            <a:ext cx="12188952" cy="369332"/>
          </a:xfrm>
          <a:prstGeom prst="rect">
            <a:avLst/>
          </a:prstGeom>
          <a:solidFill>
            <a:srgbClr val="F4F7F8"/>
          </a:solidFill>
        </p:spPr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19EE61C-3B9E-B5BE-D577-49A828A78D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4790" y="1387166"/>
            <a:ext cx="771633" cy="762106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E42DA752-6196-3457-94E4-99BACECFCC2C}"/>
              </a:ext>
            </a:extLst>
          </p:cNvPr>
          <p:cNvSpPr txBox="1"/>
          <p:nvPr/>
        </p:nvSpPr>
        <p:spPr>
          <a:xfrm>
            <a:off x="7079570" y="1477056"/>
            <a:ext cx="63319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800" b="1" u="sng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POKAZATELJI</a:t>
            </a:r>
            <a:r>
              <a:rPr lang="hr-HR" sz="18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endParaRPr lang="hr-HR" dirty="0">
              <a:latin typeface="+mj-lt"/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650D90CA-78FF-820E-39E8-DE06FC648028}"/>
              </a:ext>
            </a:extLst>
          </p:cNvPr>
          <p:cNvSpPr txBox="1"/>
          <p:nvPr/>
        </p:nvSpPr>
        <p:spPr>
          <a:xfrm>
            <a:off x="7070037" y="1846388"/>
            <a:ext cx="4469232" cy="2333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hr-H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Ukupna korisna površina poda zgrada na kojima je provedena energetska obnova (m</a:t>
            </a:r>
            <a:r>
              <a:rPr lang="hr-HR" sz="1600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lang="hr-H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/godina)</a:t>
            </a: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hr-H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Uštede u godišnjoj potrošnji primarne energije (kWh/m2)</a:t>
            </a: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hr-H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Uštede u godišnjoj konačnoj potrošnji energije (kWh/m2)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r-H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Smanjenje emisija (ktCO</a:t>
            </a:r>
            <a:r>
              <a:rPr lang="hr-HR" sz="1600" kern="100" baseline="-25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2e</a:t>
            </a:r>
            <a:r>
              <a:rPr lang="hr-HR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>
                <a:extLst>
                  <a:ext uri="{FF2B5EF4-FFF2-40B4-BE49-F238E27FC236}">
                    <a16:creationId xmlns:a16="http://schemas.microsoft.com/office/drawing/2014/main" id="{A68A97D1-F793-25B0-CF6F-C922B64E14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33744729"/>
                  </p:ext>
                </p:extLst>
              </p:nvPr>
            </p:nvGraphicFramePr>
            <p:xfrm>
              <a:off x="7404749" y="4551451"/>
              <a:ext cx="2464066" cy="249014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464066" cy="2490148"/>
                    </a:xfrm>
                    <a:prstGeom prst="rect">
                      <a:avLst/>
                    </a:prstGeom>
                  </am3d:spPr>
                  <am3d:camera>
                    <am3d:pos x="0" y="0" z="5849924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73151" d="1000000"/>
                    <am3d:preTrans dx="0" dy="-58172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1552012" ay="2307451" az="-1006849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317000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>
                <a:extLst>
                  <a:ext uri="{FF2B5EF4-FFF2-40B4-BE49-F238E27FC236}">
                    <a16:creationId xmlns:a16="http://schemas.microsoft.com/office/drawing/2014/main" id="{A68A97D1-F793-25B0-CF6F-C922B64E14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04749" y="4551451"/>
                <a:ext cx="2464066" cy="2490148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kstniOkvir 8">
            <a:extLst>
              <a:ext uri="{FF2B5EF4-FFF2-40B4-BE49-F238E27FC236}">
                <a16:creationId xmlns:a16="http://schemas.microsoft.com/office/drawing/2014/main" id="{030D6FD0-7BF5-AB6B-BF59-8432BC594B25}"/>
              </a:ext>
            </a:extLst>
          </p:cNvPr>
          <p:cNvSpPr txBox="1"/>
          <p:nvPr/>
        </p:nvSpPr>
        <p:spPr>
          <a:xfrm>
            <a:off x="7719461" y="5457668"/>
            <a:ext cx="1422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12 %</a:t>
            </a:r>
          </a:p>
        </p:txBody>
      </p:sp>
    </p:spTree>
    <p:extLst>
      <p:ext uri="{BB962C8B-B14F-4D97-AF65-F5344CB8AC3E}">
        <p14:creationId xmlns:p14="http://schemas.microsoft.com/office/powerpoint/2010/main" val="11721217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7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D33AE5-95B0-406C-E996-B11F48BFF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>
            <a:extLst>
              <a:ext uri="{FF2B5EF4-FFF2-40B4-BE49-F238E27FC236}">
                <a16:creationId xmlns:a16="http://schemas.microsoft.com/office/drawing/2014/main" id="{DCD1AEDB-AF48-3010-CE29-84A0030C8246}"/>
              </a:ext>
            </a:extLst>
          </p:cNvPr>
          <p:cNvSpPr/>
          <p:nvPr/>
        </p:nvSpPr>
        <p:spPr>
          <a:xfrm>
            <a:off x="476131" y="414234"/>
            <a:ext cx="12188952" cy="40560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195"/>
              </a:lnSpc>
              <a:buNone/>
            </a:pPr>
            <a:r>
              <a:rPr lang="hr-HR" sz="2600" b="1" dirty="0">
                <a:solidFill>
                  <a:srgbClr val="0F3332"/>
                </a:solidFill>
                <a:latin typeface="+mj-lt"/>
                <a:ea typeface="Roboto" pitchFamily="34" charset="-122"/>
                <a:cs typeface="Roboto" pitchFamily="34" charset="-120"/>
              </a:rPr>
              <a:t>4</a:t>
            </a:r>
            <a:r>
              <a:rPr lang="en-US" sz="2600" b="1" dirty="0">
                <a:solidFill>
                  <a:srgbClr val="0F3332"/>
                </a:solidFill>
                <a:latin typeface="+mj-lt"/>
                <a:ea typeface="Roboto" pitchFamily="34" charset="-122"/>
                <a:cs typeface="Roboto" pitchFamily="34" charset="-120"/>
              </a:rPr>
              <a:t>. MJERA:  </a:t>
            </a:r>
            <a:r>
              <a:rPr lang="hr-HR" sz="2600" b="1" dirty="0">
                <a:solidFill>
                  <a:srgbClr val="3A7C22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r-HR" sz="2600" b="1" dirty="0">
                <a:solidFill>
                  <a:srgbClr val="0F3332"/>
                </a:solidFill>
                <a:latin typeface="+mj-lt"/>
                <a:ea typeface="Roboto" pitchFamily="34" charset="-122"/>
                <a:cs typeface="Roboto" pitchFamily="34" charset="-120"/>
              </a:rPr>
              <a:t>Poboljšanje uvjeta vožnje biciklom u urbanim, prigradskim i ruralnim područjima s niskom dostupnošću javnog prijevoza</a:t>
            </a:r>
            <a:endParaRPr lang="en-US" sz="2600" b="1" dirty="0">
              <a:solidFill>
                <a:srgbClr val="0F3332"/>
              </a:solidFill>
              <a:latin typeface="+mj-lt"/>
              <a:ea typeface="Roboto" pitchFamily="34" charset="-122"/>
              <a:cs typeface="Roboto" pitchFamily="34" charset="-12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B720D948-7FE3-729D-A7C3-A5ADE85AB996}"/>
              </a:ext>
            </a:extLst>
          </p:cNvPr>
          <p:cNvSpPr/>
          <p:nvPr/>
        </p:nvSpPr>
        <p:spPr>
          <a:xfrm>
            <a:off x="652731" y="1387166"/>
            <a:ext cx="699912" cy="699912"/>
          </a:xfrm>
          <a:prstGeom prst="roundRect">
            <a:avLst>
              <a:gd name="adj" fmla="val 13064"/>
            </a:avLst>
          </a:prstGeom>
          <a:noFill/>
          <a:ln w="25400">
            <a:solidFill>
              <a:srgbClr val="DC582A"/>
            </a:solidFill>
            <a:prstDash val="solid"/>
            <a:miter lim="800000"/>
          </a:ln>
        </p:spPr>
        <p:txBody>
          <a:bodyPr/>
          <a:lstStyle/>
          <a:p>
            <a:endParaRPr lang="hr-HR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6CE75791-C945-DEE0-9991-BA2AC5E27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86" y="1575237"/>
            <a:ext cx="295201" cy="323769"/>
          </a:xfrm>
          <a:prstGeom prst="rect">
            <a:avLst/>
          </a:prstGeom>
        </p:spPr>
      </p:pic>
      <p:sp>
        <p:nvSpPr>
          <p:cNvPr id="8" name="Object 7">
            <a:extLst>
              <a:ext uri="{FF2B5EF4-FFF2-40B4-BE49-F238E27FC236}">
                <a16:creationId xmlns:a16="http://schemas.microsoft.com/office/drawing/2014/main" id="{DA36E0DA-2A91-9E0D-9F39-174F582D62E4}"/>
              </a:ext>
            </a:extLst>
          </p:cNvPr>
          <p:cNvSpPr/>
          <p:nvPr/>
        </p:nvSpPr>
        <p:spPr>
          <a:xfrm>
            <a:off x="1554999" y="1494574"/>
            <a:ext cx="4359160" cy="101265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r>
              <a:rPr lang="en-US" sz="1530" b="1" kern="0" spc="31" dirty="0">
                <a:solidFill>
                  <a:srgbClr val="0F3332"/>
                </a:solidFill>
                <a:latin typeface="+mj-lt"/>
                <a:ea typeface="Lato" pitchFamily="34" charset="-122"/>
                <a:cs typeface="Lato" pitchFamily="34" charset="-120"/>
              </a:rPr>
              <a:t>ULAGANJA </a:t>
            </a:r>
            <a:r>
              <a:rPr lang="en-US" sz="1530" kern="0" spc="31" dirty="0">
                <a:solidFill>
                  <a:srgbClr val="0F3332"/>
                </a:solidFill>
                <a:latin typeface="+mj-lt"/>
                <a:ea typeface="Lato" pitchFamily="34" charset="-122"/>
                <a:cs typeface="Lato" pitchFamily="34" charset="-120"/>
              </a:rPr>
              <a:t>– </a:t>
            </a:r>
            <a:r>
              <a:rPr lang="hr-HR" sz="16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uspostava biciklističkih infrastrukturnih veza velikog kapaciteta između </a:t>
            </a:r>
            <a:r>
              <a:rPr lang="hr-HR" sz="1600" u="sng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prigradskih i urbanih područja (odnosno regionalnih središta)</a:t>
            </a:r>
            <a:endParaRPr lang="hr-HR" sz="1600" u="sng" dirty="0"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093"/>
              </a:lnSpc>
            </a:pPr>
            <a:endParaRPr lang="hr-HR" sz="1600" b="1" u="sng" kern="0" spc="31" dirty="0">
              <a:solidFill>
                <a:srgbClr val="0F3332"/>
              </a:solidFill>
              <a:latin typeface="+mj-lt"/>
              <a:ea typeface="Lato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2093"/>
              </a:lnSpc>
            </a:pPr>
            <a:endParaRPr lang="hr-HR" sz="1600" b="1" kern="0" spc="31" dirty="0">
              <a:solidFill>
                <a:srgbClr val="0F3332"/>
              </a:solidFill>
              <a:latin typeface="+mj-lt"/>
              <a:ea typeface="Lato" pitchFamily="34" charset="-122"/>
              <a:cs typeface="Lato" pitchFamily="34" charset="-120"/>
            </a:endParaRPr>
          </a:p>
          <a:p>
            <a:pPr marL="285750" indent="-285750">
              <a:lnSpc>
                <a:spcPts val="1836"/>
              </a:lnSpc>
              <a:spcBef>
                <a:spcPts val="539"/>
              </a:spcBef>
              <a:buSzPct val="100000"/>
              <a:buFontTx/>
              <a:buChar char="-"/>
            </a:pPr>
            <a:endParaRPr lang="hr-HR" kern="100" noProof="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3F966C00-8478-9A2D-A9B3-1221011909CD}"/>
              </a:ext>
            </a:extLst>
          </p:cNvPr>
          <p:cNvSpPr/>
          <p:nvPr/>
        </p:nvSpPr>
        <p:spPr>
          <a:xfrm>
            <a:off x="0" y="6103999"/>
            <a:ext cx="12188952" cy="752287"/>
          </a:xfrm>
          <a:prstGeom prst="rect">
            <a:avLst/>
          </a:prstGeom>
          <a:solidFill>
            <a:srgbClr val="F4F7F8"/>
          </a:solidFill>
        </p:spPr>
        <p:txBody>
          <a:bodyPr/>
          <a:lstStyle/>
          <a:p>
            <a:endParaRPr lang="hr-HR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9F12EAB8-9F07-BC83-9E00-AE10BAB2C7B3}"/>
              </a:ext>
            </a:extLst>
          </p:cNvPr>
          <p:cNvSpPr txBox="1"/>
          <p:nvPr/>
        </p:nvSpPr>
        <p:spPr>
          <a:xfrm>
            <a:off x="6527497" y="1288055"/>
            <a:ext cx="24266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800" b="1" u="sng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SVRHA/CILJ</a:t>
            </a:r>
            <a:r>
              <a:rPr lang="hr-HR" sz="18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7" name="Dijagram 6">
            <a:extLst>
              <a:ext uri="{FF2B5EF4-FFF2-40B4-BE49-F238E27FC236}">
                <a16:creationId xmlns:a16="http://schemas.microsoft.com/office/drawing/2014/main" id="{CD58B5BE-DD84-21EB-FAF7-31829E0666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8974757"/>
              </p:ext>
            </p:extLst>
          </p:nvPr>
        </p:nvGraphicFramePr>
        <p:xfrm>
          <a:off x="7148357" y="1553628"/>
          <a:ext cx="4359160" cy="4016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4" name="Slika 13">
            <a:extLst>
              <a:ext uri="{FF2B5EF4-FFF2-40B4-BE49-F238E27FC236}">
                <a16:creationId xmlns:a16="http://schemas.microsoft.com/office/drawing/2014/main" id="{509C883D-001E-7858-237F-6E5DCCFE86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1311" y="2957276"/>
            <a:ext cx="2426616" cy="1575395"/>
          </a:xfrm>
          <a:prstGeom prst="rect">
            <a:avLst/>
          </a:prstGeom>
        </p:spPr>
      </p:pic>
      <p:sp>
        <p:nvSpPr>
          <p:cNvPr id="18" name="TekstniOkvir 17">
            <a:extLst>
              <a:ext uri="{FF2B5EF4-FFF2-40B4-BE49-F238E27FC236}">
                <a16:creationId xmlns:a16="http://schemas.microsoft.com/office/drawing/2014/main" id="{402B400C-AAA8-9710-57E5-266F3D225F58}"/>
              </a:ext>
            </a:extLst>
          </p:cNvPr>
          <p:cNvSpPr txBox="1"/>
          <p:nvPr/>
        </p:nvSpPr>
        <p:spPr>
          <a:xfrm>
            <a:off x="652731" y="2494936"/>
            <a:ext cx="3623740" cy="352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hr-HR" sz="16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1. Izgradnja ili poboljšanje </a:t>
            </a:r>
            <a:r>
              <a:rPr lang="hr-HR" sz="1600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biciklističke infrastrukture</a:t>
            </a:r>
            <a:endParaRPr lang="hr-HR" sz="1600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hr-HR" sz="16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2. Uvođenje ili proširenje sustava </a:t>
            </a:r>
            <a:r>
              <a:rPr lang="hr-HR" sz="1600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zajedničkog korištenja bicikala</a:t>
            </a:r>
            <a:r>
              <a:rPr lang="hr-HR" sz="16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hr-HR" sz="1600" kern="100" dirty="0">
                <a:latin typeface="+mj-lt"/>
                <a:cs typeface="Times New Roman" panose="02020603050405020304" pitchFamily="18" charset="0"/>
              </a:rPr>
              <a:t>3. Uvođenje ili proširenje </a:t>
            </a:r>
            <a:r>
              <a:rPr lang="hr-HR" sz="1600" b="1" kern="100" dirty="0">
                <a:latin typeface="+mj-lt"/>
                <a:cs typeface="Times New Roman" panose="02020603050405020304" pitchFamily="18" charset="0"/>
              </a:rPr>
              <a:t>sustava za sigurno skladištenje bicikala</a:t>
            </a:r>
            <a:r>
              <a:rPr lang="hr-HR" sz="1600" kern="100" dirty="0">
                <a:latin typeface="+mj-lt"/>
                <a:cs typeface="Times New Roman" panose="02020603050405020304" pitchFamily="18" charset="0"/>
              </a:rPr>
              <a:t> kojima će se spriječiti krađa i potaknuti ranjive korisnike na svakodnevnu upotrebu bicikala.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hr-HR" sz="1600" kern="100" dirty="0">
                <a:latin typeface="+mj-lt"/>
                <a:cs typeface="Times New Roman" panose="02020603050405020304" pitchFamily="18" charset="0"/>
              </a:rPr>
              <a:t>4. Izrada </a:t>
            </a:r>
            <a:r>
              <a:rPr lang="hr-HR" sz="1600" b="1" kern="100" dirty="0">
                <a:latin typeface="+mj-lt"/>
                <a:cs typeface="Times New Roman" panose="02020603050405020304" pitchFamily="18" charset="0"/>
              </a:rPr>
              <a:t>tehničkih projekata </a:t>
            </a:r>
            <a:r>
              <a:rPr lang="hr-HR" sz="1600" kern="100" dirty="0">
                <a:latin typeface="+mj-lt"/>
                <a:cs typeface="Times New Roman" panose="02020603050405020304" pitchFamily="18" charset="0"/>
              </a:rPr>
              <a:t>koji prethode izgradnji i kupnji opreme</a:t>
            </a:r>
            <a:r>
              <a:rPr lang="hr-HR" sz="1800" kern="100" dirty="0"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3711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7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67F175-ED5B-EF67-ADFC-3DD6D8B6F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>
            <a:extLst>
              <a:ext uri="{FF2B5EF4-FFF2-40B4-BE49-F238E27FC236}">
                <a16:creationId xmlns:a16="http://schemas.microsoft.com/office/drawing/2014/main" id="{558AA0C1-F965-2531-FFB7-C9636E0C2D88}"/>
              </a:ext>
            </a:extLst>
          </p:cNvPr>
          <p:cNvSpPr/>
          <p:nvPr/>
        </p:nvSpPr>
        <p:spPr>
          <a:xfrm>
            <a:off x="476131" y="414234"/>
            <a:ext cx="12188952" cy="40560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195"/>
              </a:lnSpc>
              <a:buNone/>
            </a:pPr>
            <a:r>
              <a:rPr lang="hr-HR" sz="2400" b="1" dirty="0">
                <a:solidFill>
                  <a:srgbClr val="0F3332"/>
                </a:solidFill>
                <a:latin typeface="+mj-lt"/>
                <a:ea typeface="Roboto" pitchFamily="34" charset="-122"/>
                <a:cs typeface="Roboto" pitchFamily="34" charset="-120"/>
              </a:rPr>
              <a:t>4</a:t>
            </a:r>
            <a:r>
              <a:rPr lang="en-US" sz="2400" b="1" dirty="0">
                <a:solidFill>
                  <a:srgbClr val="0F3332"/>
                </a:solidFill>
                <a:latin typeface="+mj-lt"/>
                <a:ea typeface="Roboto" pitchFamily="34" charset="-122"/>
                <a:cs typeface="Roboto" pitchFamily="34" charset="-120"/>
              </a:rPr>
              <a:t>. MJERA:  </a:t>
            </a:r>
            <a:r>
              <a:rPr lang="hr-HR" sz="2400" b="1" dirty="0">
                <a:solidFill>
                  <a:srgbClr val="3A7C22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r-HR" sz="2400" b="1" dirty="0">
                <a:solidFill>
                  <a:srgbClr val="0F3332"/>
                </a:solidFill>
                <a:latin typeface="+mj-lt"/>
                <a:ea typeface="Roboto" pitchFamily="34" charset="-122"/>
                <a:cs typeface="Roboto" pitchFamily="34" charset="-120"/>
              </a:rPr>
              <a:t>Poboljšanje uvjeta vožnje biciklom u urbanim, prigradskim i ruralnim područjima s niskom dostupnošću javnog prijevoza</a:t>
            </a:r>
            <a:endParaRPr lang="en-US" sz="2400" b="1" dirty="0">
              <a:solidFill>
                <a:srgbClr val="0F3332"/>
              </a:solidFill>
              <a:latin typeface="+mj-lt"/>
              <a:ea typeface="Roboto" pitchFamily="34" charset="-122"/>
              <a:cs typeface="Roboto" pitchFamily="34" charset="-12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7A67AE9E-ECB2-1548-F116-8CF2C1382660}"/>
              </a:ext>
            </a:extLst>
          </p:cNvPr>
          <p:cNvSpPr/>
          <p:nvPr/>
        </p:nvSpPr>
        <p:spPr>
          <a:xfrm>
            <a:off x="652731" y="1387166"/>
            <a:ext cx="699912" cy="699912"/>
          </a:xfrm>
          <a:prstGeom prst="roundRect">
            <a:avLst>
              <a:gd name="adj" fmla="val 13064"/>
            </a:avLst>
          </a:prstGeom>
          <a:noFill/>
          <a:ln w="25400">
            <a:solidFill>
              <a:srgbClr val="DC582A"/>
            </a:solidFill>
            <a:prstDash val="solid"/>
            <a:miter lim="800000"/>
          </a:ln>
        </p:spPr>
        <p:txBody>
          <a:bodyPr/>
          <a:lstStyle/>
          <a:p>
            <a:endParaRPr lang="hr-HR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8520CC77-B2FF-BDEB-3633-79B9722C8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86" y="1575237"/>
            <a:ext cx="295201" cy="323769"/>
          </a:xfrm>
          <a:prstGeom prst="rect">
            <a:avLst/>
          </a:prstGeom>
        </p:spPr>
      </p:pic>
      <p:sp>
        <p:nvSpPr>
          <p:cNvPr id="8" name="Object 7">
            <a:extLst>
              <a:ext uri="{FF2B5EF4-FFF2-40B4-BE49-F238E27FC236}">
                <a16:creationId xmlns:a16="http://schemas.microsoft.com/office/drawing/2014/main" id="{635F683C-98DD-F494-8AE8-C953F6F5723F}"/>
              </a:ext>
            </a:extLst>
          </p:cNvPr>
          <p:cNvSpPr/>
          <p:nvPr/>
        </p:nvSpPr>
        <p:spPr>
          <a:xfrm>
            <a:off x="1554999" y="1494574"/>
            <a:ext cx="4359160" cy="26574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hr-HR" sz="1800" b="1" u="sng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CILJNE SKUPINE</a:t>
            </a:r>
            <a:r>
              <a:rPr lang="hr-HR" sz="18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r>
              <a:rPr lang="hr-HR" sz="1800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hr-HR" b="1" kern="100" dirty="0"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800"/>
              </a:spcAft>
              <a:buFontTx/>
              <a:buChar char="-"/>
            </a:pPr>
            <a:r>
              <a:rPr lang="hr-HR" b="1" kern="100" noProof="0" dirty="0">
                <a:solidFill>
                  <a:srgbClr val="262626"/>
                </a:solidFill>
                <a:latin typeface="+mj-lt"/>
                <a:cs typeface="Times New Roman" panose="02020603050405020304" pitchFamily="18" charset="0"/>
              </a:rPr>
              <a:t>Primarni korisnici: gradovi, općine, regije (ili njihove tvrtke) i državni upravitelj cesta (Hrvatske ceste)</a:t>
            </a:r>
          </a:p>
          <a:p>
            <a:pPr marL="285750" indent="-285750">
              <a:spcAft>
                <a:spcPts val="800"/>
              </a:spcAft>
              <a:buFontTx/>
              <a:buChar char="-"/>
            </a:pPr>
            <a:r>
              <a:rPr lang="hr-HR" b="1" kern="100" dirty="0">
                <a:solidFill>
                  <a:srgbClr val="262626"/>
                </a:solidFill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Krajnji korisnici: stanovništvo</a:t>
            </a:r>
            <a:r>
              <a:rPr lang="hr-HR" sz="1800" b="1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bez automobila, s niskom dostupnošću javnog prijevoza (oko 114.000 korisnika)</a:t>
            </a:r>
          </a:p>
          <a:p>
            <a:pPr marL="285750" indent="-285750">
              <a:spcAft>
                <a:spcPts val="800"/>
              </a:spcAft>
              <a:buFontTx/>
              <a:buChar char="-"/>
            </a:pPr>
            <a:r>
              <a:rPr lang="hr-HR" sz="18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Mjera će biti usmjerena na županije s</a:t>
            </a:r>
            <a:r>
              <a:rPr lang="hr-HR" sz="1800" kern="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8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najnižom dostupnošću javnog prijevoza</a:t>
            </a:r>
          </a:p>
          <a:p>
            <a:pPr marL="285750" indent="-285750">
              <a:spcAft>
                <a:spcPts val="800"/>
              </a:spcAft>
              <a:buFontTx/>
              <a:buChar char="-"/>
            </a:pPr>
            <a:r>
              <a:rPr lang="hr-HR" dirty="0">
                <a:latin typeface="+mj-lt"/>
                <a:cs typeface="Times New Roman" panose="02020603050405020304" pitchFamily="18" charset="0"/>
              </a:rPr>
              <a:t>Komplementarne s mjerama iz OPKK i ITP</a:t>
            </a:r>
          </a:p>
          <a:p>
            <a:pPr algn="l">
              <a:lnSpc>
                <a:spcPts val="2093"/>
              </a:lnSpc>
              <a:buNone/>
            </a:pPr>
            <a:endParaRPr lang="hr-HR" sz="1530" kern="0" spc="31" dirty="0">
              <a:solidFill>
                <a:srgbClr val="0F3332"/>
              </a:solidFill>
              <a:latin typeface="+mj-lt"/>
              <a:ea typeface="Lato" pitchFamily="34" charset="-122"/>
              <a:cs typeface="Lato" pitchFamily="34" charset="-120"/>
            </a:endParaRPr>
          </a:p>
          <a:p>
            <a:pPr algn="l">
              <a:lnSpc>
                <a:spcPts val="2093"/>
              </a:lnSpc>
              <a:buNone/>
            </a:pPr>
            <a:endParaRPr lang="en-US" dirty="0">
              <a:latin typeface="+mj-lt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79339A7F-8767-00A9-B08F-172F0D3A2AEB}"/>
              </a:ext>
            </a:extLst>
          </p:cNvPr>
          <p:cNvSpPr/>
          <p:nvPr/>
        </p:nvSpPr>
        <p:spPr>
          <a:xfrm>
            <a:off x="0" y="6103999"/>
            <a:ext cx="12188952" cy="752287"/>
          </a:xfrm>
          <a:prstGeom prst="rect">
            <a:avLst/>
          </a:prstGeom>
          <a:solidFill>
            <a:srgbClr val="F4F7F8"/>
          </a:solidFill>
        </p:spPr>
        <p:txBody>
          <a:bodyPr/>
          <a:lstStyle/>
          <a:p>
            <a:endParaRPr lang="hr-HR"/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F4C628AC-1EAE-714D-8CDF-E9AAD09EE5CD}"/>
              </a:ext>
            </a:extLst>
          </p:cNvPr>
          <p:cNvSpPr/>
          <p:nvPr/>
        </p:nvSpPr>
        <p:spPr>
          <a:xfrm>
            <a:off x="7085909" y="1575237"/>
            <a:ext cx="4359160" cy="40560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hr-HR" sz="1800" b="1" u="sng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POKAZATELJI</a:t>
            </a:r>
            <a:r>
              <a:rPr lang="hr-HR" sz="18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r>
              <a:rPr lang="hr-HR" sz="1800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 fontAlgn="base">
              <a:buFont typeface="+mj-lt"/>
              <a:buAutoNum type="arabicPeriod"/>
              <a:tabLst>
                <a:tab pos="457200" algn="l"/>
              </a:tabLst>
            </a:pPr>
            <a:r>
              <a:rPr lang="hr-HR" dirty="0">
                <a:latin typeface="+mj-lt"/>
                <a:cs typeface="Times New Roman" panose="02020603050405020304" pitchFamily="18" charset="0"/>
              </a:rPr>
              <a:t>20 studija izvodljivosti i tehničkih projekata </a:t>
            </a:r>
          </a:p>
          <a:p>
            <a:pPr marL="342900" lvl="0" indent="-342900" fontAlgn="base"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r-HR" dirty="0">
                <a:latin typeface="+mj-lt"/>
                <a:cs typeface="Times New Roman" panose="02020603050405020304" pitchFamily="18" charset="0"/>
              </a:rPr>
              <a:t>Izgrađeno/nadograđeno najmanje 500 km biciklističkih staza</a:t>
            </a:r>
          </a:p>
          <a:p>
            <a:pPr marL="342900" lvl="0" indent="-342900" fontAlgn="base"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r-HR" dirty="0">
                <a:latin typeface="+mj-lt"/>
                <a:cs typeface="Times New Roman" panose="02020603050405020304" pitchFamily="18" charset="0"/>
              </a:rPr>
              <a:t>Najmanje 10.000 bicikala raspoređenih kao dio novih ili poboljšanih sustava dijeljenja bicikala</a:t>
            </a:r>
          </a:p>
          <a:p>
            <a:pPr marL="342900" lvl="0" indent="-342900" fontAlgn="base"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r-HR" dirty="0">
                <a:latin typeface="+mj-lt"/>
                <a:cs typeface="Times New Roman" panose="02020603050405020304" pitchFamily="18" charset="0"/>
              </a:rPr>
              <a:t>Trajanje putovanja u školu/ na posao skraćeno za najmanje 20 % za članove kućanstava bez automobila ili one koji su značajno pogođeni ETS2 sustavom</a:t>
            </a:r>
          </a:p>
          <a:p>
            <a:pPr algn="l">
              <a:lnSpc>
                <a:spcPts val="2093"/>
              </a:lnSpc>
              <a:buNone/>
            </a:pPr>
            <a:endParaRPr lang="hr-HR" sz="1530" kern="0" spc="31" dirty="0">
              <a:solidFill>
                <a:srgbClr val="0F3332"/>
              </a:solidFill>
              <a:latin typeface="+mj-lt"/>
              <a:ea typeface="Lato" pitchFamily="34" charset="-122"/>
              <a:cs typeface="Lato" pitchFamily="34" charset="-120"/>
            </a:endParaRPr>
          </a:p>
          <a:p>
            <a:pPr algn="l">
              <a:lnSpc>
                <a:spcPts val="2093"/>
              </a:lnSpc>
              <a:buNone/>
            </a:pPr>
            <a:endParaRPr lang="hr-HR" sz="1530" kern="0" spc="31" dirty="0">
              <a:solidFill>
                <a:srgbClr val="0F3332"/>
              </a:solidFill>
              <a:latin typeface="+mj-lt"/>
              <a:ea typeface="Lato" pitchFamily="34" charset="-122"/>
              <a:cs typeface="Lato" pitchFamily="34" charset="-120"/>
            </a:endParaRPr>
          </a:p>
          <a:p>
            <a:pPr algn="l">
              <a:lnSpc>
                <a:spcPts val="2093"/>
              </a:lnSpc>
              <a:buNone/>
            </a:pPr>
            <a:endParaRPr lang="en-US" dirty="0">
              <a:latin typeface="+mj-lt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B49973F1-F4EE-E593-2D9C-86A979367A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4790" y="1387166"/>
            <a:ext cx="771633" cy="762106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>
                <a:extLst>
                  <a:ext uri="{FF2B5EF4-FFF2-40B4-BE49-F238E27FC236}">
                    <a16:creationId xmlns:a16="http://schemas.microsoft.com/office/drawing/2014/main" id="{1A54698F-598A-558E-4C46-68B86E5C6A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4745882"/>
                  </p:ext>
                </p:extLst>
              </p:nvPr>
            </p:nvGraphicFramePr>
            <p:xfrm>
              <a:off x="6064171" y="4791180"/>
              <a:ext cx="2043476" cy="2065106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043476" cy="2065106"/>
                    </a:xfrm>
                    <a:prstGeom prst="rect">
                      <a:avLst/>
                    </a:prstGeom>
                  </am3d:spPr>
                  <am3d:camera>
                    <am3d:pos x="0" y="0" z="5849924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73151" d="1000000"/>
                    <am3d:preTrans dx="0" dy="-58172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1552012" ay="2307451" az="-1006849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62891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>
                <a:extLst>
                  <a:ext uri="{FF2B5EF4-FFF2-40B4-BE49-F238E27FC236}">
                    <a16:creationId xmlns:a16="http://schemas.microsoft.com/office/drawing/2014/main" id="{1A54698F-598A-558E-4C46-68B86E5C6A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64171" y="4791180"/>
                <a:ext cx="2043476" cy="2065106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kstniOkvir 8">
            <a:extLst>
              <a:ext uri="{FF2B5EF4-FFF2-40B4-BE49-F238E27FC236}">
                <a16:creationId xmlns:a16="http://schemas.microsoft.com/office/drawing/2014/main" id="{A2B7C1B0-D426-CF46-6910-69AC157C4546}"/>
              </a:ext>
            </a:extLst>
          </p:cNvPr>
          <p:cNvSpPr txBox="1"/>
          <p:nvPr/>
        </p:nvSpPr>
        <p:spPr>
          <a:xfrm>
            <a:off x="6366515" y="5502759"/>
            <a:ext cx="1179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2,9 %</a:t>
            </a:r>
          </a:p>
        </p:txBody>
      </p:sp>
    </p:spTree>
    <p:extLst>
      <p:ext uri="{BB962C8B-B14F-4D97-AF65-F5344CB8AC3E}">
        <p14:creationId xmlns:p14="http://schemas.microsoft.com/office/powerpoint/2010/main" val="14397513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7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AB6AF7-0AF9-A589-AFFF-704317F40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>
            <a:extLst>
              <a:ext uri="{FF2B5EF4-FFF2-40B4-BE49-F238E27FC236}">
                <a16:creationId xmlns:a16="http://schemas.microsoft.com/office/drawing/2014/main" id="{C6FE8CE4-6A03-9ED5-3A91-7C53DE5FF490}"/>
              </a:ext>
            </a:extLst>
          </p:cNvPr>
          <p:cNvSpPr/>
          <p:nvPr/>
        </p:nvSpPr>
        <p:spPr>
          <a:xfrm>
            <a:off x="476131" y="414234"/>
            <a:ext cx="12188952" cy="40560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195"/>
              </a:lnSpc>
              <a:buNone/>
            </a:pPr>
            <a:r>
              <a:rPr lang="hr-HR" sz="2600" b="1" dirty="0">
                <a:solidFill>
                  <a:srgbClr val="0F3332"/>
                </a:solidFill>
                <a:ea typeface="Roboto" pitchFamily="34" charset="-122"/>
                <a:cs typeface="Roboto" pitchFamily="34" charset="-120"/>
              </a:rPr>
              <a:t>5</a:t>
            </a:r>
            <a:r>
              <a:rPr lang="en-US" sz="2600" b="1" dirty="0">
                <a:solidFill>
                  <a:srgbClr val="0F3332"/>
                </a:solidFill>
                <a:ea typeface="Roboto" pitchFamily="34" charset="-122"/>
                <a:cs typeface="Roboto" pitchFamily="34" charset="-120"/>
              </a:rPr>
              <a:t>. MJERA:  </a:t>
            </a:r>
            <a:r>
              <a:rPr lang="hr-HR" sz="2600" b="1" dirty="0">
                <a:solidFill>
                  <a:srgbClr val="0F3332"/>
                </a:solidFill>
                <a:ea typeface="Roboto" pitchFamily="34" charset="-122"/>
                <a:cs typeface="Roboto" pitchFamily="34" charset="-120"/>
              </a:rPr>
              <a:t> Poboljšanje pristupačnosti javnog prijevoza u prigradskim, 			 ruralnim i udaljenim područjima</a:t>
            </a:r>
            <a:endParaRPr lang="en-US" sz="2600" b="1" dirty="0">
              <a:solidFill>
                <a:srgbClr val="0F3332"/>
              </a:solidFill>
              <a:ea typeface="Roboto" pitchFamily="34" charset="-122"/>
              <a:cs typeface="Roboto" pitchFamily="34" charset="-12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8A3AC086-305E-2B8F-FE55-8175F149009D}"/>
              </a:ext>
            </a:extLst>
          </p:cNvPr>
          <p:cNvSpPr/>
          <p:nvPr/>
        </p:nvSpPr>
        <p:spPr>
          <a:xfrm>
            <a:off x="652731" y="1387166"/>
            <a:ext cx="699912" cy="699912"/>
          </a:xfrm>
          <a:prstGeom prst="roundRect">
            <a:avLst>
              <a:gd name="adj" fmla="val 13064"/>
            </a:avLst>
          </a:prstGeom>
          <a:noFill/>
          <a:ln w="25400">
            <a:solidFill>
              <a:srgbClr val="DC582A"/>
            </a:solidFill>
            <a:prstDash val="solid"/>
            <a:miter lim="800000"/>
          </a:ln>
        </p:spPr>
        <p:txBody>
          <a:bodyPr/>
          <a:lstStyle/>
          <a:p>
            <a:endParaRPr lang="hr-HR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65930E65-8155-47B2-BD4A-5F961CF386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86" y="1575237"/>
            <a:ext cx="295201" cy="323769"/>
          </a:xfrm>
          <a:prstGeom prst="rect">
            <a:avLst/>
          </a:prstGeom>
        </p:spPr>
      </p:pic>
      <p:sp>
        <p:nvSpPr>
          <p:cNvPr id="8" name="Object 7">
            <a:extLst>
              <a:ext uri="{FF2B5EF4-FFF2-40B4-BE49-F238E27FC236}">
                <a16:creationId xmlns:a16="http://schemas.microsoft.com/office/drawing/2014/main" id="{31E36A80-D751-6F38-FE90-03AC9E7AAA2E}"/>
              </a:ext>
            </a:extLst>
          </p:cNvPr>
          <p:cNvSpPr/>
          <p:nvPr/>
        </p:nvSpPr>
        <p:spPr>
          <a:xfrm>
            <a:off x="1554999" y="1494574"/>
            <a:ext cx="4359160" cy="193442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093"/>
              </a:lnSpc>
            </a:pPr>
            <a:r>
              <a:rPr lang="en-US" b="1" u="sng" kern="100" dirty="0">
                <a:cs typeface="Times New Roman" panose="02020603050405020304" pitchFamily="18" charset="0"/>
              </a:rPr>
              <a:t>ULAGANJA</a:t>
            </a:r>
            <a:r>
              <a:rPr lang="en-US" sz="1530" b="1" kern="0" spc="31" dirty="0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 </a:t>
            </a:r>
            <a:r>
              <a:rPr lang="en-US" sz="1530" kern="0" spc="31" dirty="0">
                <a:solidFill>
                  <a:srgbClr val="0F3332"/>
                </a:solidFill>
                <a:ea typeface="Lato" pitchFamily="34" charset="-122"/>
                <a:cs typeface="Lato" pitchFamily="34" charset="-120"/>
              </a:rPr>
              <a:t>– </a:t>
            </a:r>
            <a:r>
              <a:rPr lang="hr-HR" sz="16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poboljšanje dostupnosti javnog prijevoza u prigradskim i ruralnim područjima ulaganjima u infrastrukturu javnog prijevoza, poboljšanje kvalitete postojećih usluga javnog prijevoza ili uspostavu novih, kupnju novih vozila s nultim emisijama prilagođenih korisnicima s invaliditetom</a:t>
            </a:r>
          </a:p>
          <a:p>
            <a:pPr>
              <a:lnSpc>
                <a:spcPts val="2093"/>
              </a:lnSpc>
            </a:pPr>
            <a:endParaRPr lang="hr-HR" sz="1600" u="sng" kern="0" spc="31" dirty="0">
              <a:solidFill>
                <a:srgbClr val="0F3332"/>
              </a:solidFill>
              <a:ea typeface="Lato" pitchFamily="34" charset="-122"/>
              <a:cs typeface="Lato" pitchFamily="34" charset="-120"/>
            </a:endParaRPr>
          </a:p>
          <a:p>
            <a:pPr>
              <a:lnSpc>
                <a:spcPts val="2093"/>
              </a:lnSpc>
            </a:pPr>
            <a:endParaRPr lang="hr-HR" sz="1600" u="sng" kern="0" spc="31" dirty="0">
              <a:solidFill>
                <a:srgbClr val="0F3332"/>
              </a:solidFill>
              <a:ea typeface="Lato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9B769CCB-F342-665D-87C2-85C683B01B15}"/>
              </a:ext>
            </a:extLst>
          </p:cNvPr>
          <p:cNvSpPr txBox="1"/>
          <p:nvPr/>
        </p:nvSpPr>
        <p:spPr>
          <a:xfrm>
            <a:off x="6930575" y="1163748"/>
            <a:ext cx="5261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b="1" u="sng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hr-HR" sz="1800" b="1" u="sng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SVRHA/CILJ</a:t>
            </a:r>
            <a:r>
              <a:rPr lang="hr-HR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</a:p>
          <a:p>
            <a:endParaRPr lang="hr-HR" dirty="0"/>
          </a:p>
        </p:txBody>
      </p:sp>
      <p:graphicFrame>
        <p:nvGraphicFramePr>
          <p:cNvPr id="12" name="Dijagram 11">
            <a:extLst>
              <a:ext uri="{FF2B5EF4-FFF2-40B4-BE49-F238E27FC236}">
                <a16:creationId xmlns:a16="http://schemas.microsoft.com/office/drawing/2014/main" id="{0693B119-CACB-3577-153E-0AD8E06DC6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6652031"/>
              </p:ext>
            </p:extLst>
          </p:nvPr>
        </p:nvGraphicFramePr>
        <p:xfrm>
          <a:off x="7562923" y="1910914"/>
          <a:ext cx="3626601" cy="4016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TekstniOkvir 8">
            <a:extLst>
              <a:ext uri="{FF2B5EF4-FFF2-40B4-BE49-F238E27FC236}">
                <a16:creationId xmlns:a16="http://schemas.microsoft.com/office/drawing/2014/main" id="{D30103A4-E07F-1F7D-1582-BA744E01DFAF}"/>
              </a:ext>
            </a:extLst>
          </p:cNvPr>
          <p:cNvSpPr txBox="1"/>
          <p:nvPr/>
        </p:nvSpPr>
        <p:spPr>
          <a:xfrm>
            <a:off x="652731" y="3407090"/>
            <a:ext cx="432651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/>
              <a:t>1. Nove </a:t>
            </a:r>
            <a:r>
              <a:rPr lang="hr-HR" sz="1600" b="1" dirty="0"/>
              <a:t>linije javnog prijevoza </a:t>
            </a:r>
            <a:r>
              <a:rPr lang="hr-HR" sz="1600" dirty="0"/>
              <a:t>kako bi se povećala učestalost i geografska pokrivenost lokalnih i regionalnih linija javnog prijevoza (autobusni, pomorski i </a:t>
            </a:r>
            <a:r>
              <a:rPr lang="hr-HR" sz="1600" dirty="0">
                <a:solidFill>
                  <a:srgbClr val="FF0000"/>
                </a:solidFill>
              </a:rPr>
              <a:t>željeznički </a:t>
            </a:r>
            <a:r>
              <a:rPr lang="hr-HR" sz="1600" dirty="0"/>
              <a:t>prijevoz)</a:t>
            </a:r>
          </a:p>
          <a:p>
            <a:r>
              <a:rPr lang="hr-HR" sz="1600" dirty="0"/>
              <a:t>2. Nabava </a:t>
            </a:r>
            <a:r>
              <a:rPr lang="hr-HR" sz="1600" b="1" dirty="0"/>
              <a:t>novih vozila javnog voznog parka </a:t>
            </a:r>
            <a:r>
              <a:rPr lang="hr-HR" sz="1600" dirty="0"/>
              <a:t>bez emisija – </a:t>
            </a:r>
            <a:r>
              <a:rPr lang="hr-HR" sz="1600" u="sng" dirty="0"/>
              <a:t>autobusi, mali autobusi, mikro autobusi</a:t>
            </a:r>
            <a:r>
              <a:rPr lang="hr-HR" sz="1600" dirty="0"/>
              <a:t>, </a:t>
            </a:r>
            <a:r>
              <a:rPr lang="hr-HR" sz="1600" u="sng" dirty="0"/>
              <a:t>mali putnički brodovi, </a:t>
            </a:r>
            <a:r>
              <a:rPr lang="hr-HR" sz="1600" u="sng" dirty="0">
                <a:solidFill>
                  <a:srgbClr val="FF0000"/>
                </a:solidFill>
              </a:rPr>
              <a:t>baterijski vlakovi i vlakovi na vodik </a:t>
            </a:r>
            <a:r>
              <a:rPr lang="hr-HR" sz="1600" dirty="0"/>
              <a:t>+ </a:t>
            </a:r>
            <a:r>
              <a:rPr lang="hr-HR" sz="1600" b="1" dirty="0"/>
              <a:t>infrastruktura za punjenje</a:t>
            </a:r>
          </a:p>
          <a:p>
            <a:r>
              <a:rPr lang="hr-HR" sz="1600" dirty="0"/>
              <a:t>3. Povećanje kvalitete i</a:t>
            </a:r>
            <a:r>
              <a:rPr lang="hr-HR" sz="1600" b="1" dirty="0"/>
              <a:t>nfrastrukture javnog prijevoza </a:t>
            </a:r>
            <a:r>
              <a:rPr lang="hr-HR" sz="1600" dirty="0"/>
              <a:t>(stajališta i </a:t>
            </a:r>
            <a:r>
              <a:rPr lang="hr-HR" sz="1600" dirty="0" err="1"/>
              <a:t>intermodalne</a:t>
            </a:r>
            <a:r>
              <a:rPr lang="hr-HR" sz="1600" dirty="0"/>
              <a:t> točke)</a:t>
            </a:r>
          </a:p>
          <a:p>
            <a:r>
              <a:rPr lang="hr-HR" sz="1600" dirty="0"/>
              <a:t>4. Uspostava IT sustava za informiranje putnika</a:t>
            </a:r>
          </a:p>
        </p:txBody>
      </p:sp>
    </p:spTree>
    <p:extLst>
      <p:ext uri="{BB962C8B-B14F-4D97-AF65-F5344CB8AC3E}">
        <p14:creationId xmlns:p14="http://schemas.microsoft.com/office/powerpoint/2010/main" val="5374507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7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C6D530-32EB-B344-941A-6AE9E7877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>
            <a:extLst>
              <a:ext uri="{FF2B5EF4-FFF2-40B4-BE49-F238E27FC236}">
                <a16:creationId xmlns:a16="http://schemas.microsoft.com/office/drawing/2014/main" id="{5F6B8457-34A6-3FBC-A6F6-AD7CCD29ADDB}"/>
              </a:ext>
            </a:extLst>
          </p:cNvPr>
          <p:cNvSpPr/>
          <p:nvPr/>
        </p:nvSpPr>
        <p:spPr>
          <a:xfrm>
            <a:off x="476131" y="414234"/>
            <a:ext cx="12188952" cy="40560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195"/>
              </a:lnSpc>
              <a:buNone/>
            </a:pPr>
            <a:r>
              <a:rPr lang="hr-HR" sz="2400" b="1" dirty="0">
                <a:solidFill>
                  <a:srgbClr val="0F3332"/>
                </a:solidFill>
                <a:latin typeface="+mj-lt"/>
                <a:ea typeface="Roboto" pitchFamily="34" charset="-122"/>
                <a:cs typeface="Roboto" pitchFamily="34" charset="-120"/>
              </a:rPr>
              <a:t>5</a:t>
            </a:r>
            <a:r>
              <a:rPr lang="en-US" sz="2400" b="1" dirty="0">
                <a:solidFill>
                  <a:srgbClr val="0F3332"/>
                </a:solidFill>
                <a:latin typeface="+mj-lt"/>
                <a:ea typeface="Roboto" pitchFamily="34" charset="-122"/>
                <a:cs typeface="Roboto" pitchFamily="34" charset="-120"/>
              </a:rPr>
              <a:t>. MJERA:  </a:t>
            </a:r>
            <a:r>
              <a:rPr lang="hr-HR" sz="2400" b="1" dirty="0">
                <a:solidFill>
                  <a:srgbClr val="0F3332"/>
                </a:solidFill>
                <a:latin typeface="+mj-lt"/>
                <a:ea typeface="Roboto" pitchFamily="34" charset="-122"/>
                <a:cs typeface="Roboto" pitchFamily="34" charset="-120"/>
              </a:rPr>
              <a:t> Poboljšanje pristupačnosti javnog prijevoza u prigradskim, 			 	          ruralnim i udaljenim područjima</a:t>
            </a:r>
            <a:endParaRPr lang="en-US" sz="2400" b="1" dirty="0">
              <a:solidFill>
                <a:srgbClr val="0F3332"/>
              </a:solidFill>
              <a:latin typeface="+mj-lt"/>
              <a:ea typeface="Roboto" pitchFamily="34" charset="-122"/>
              <a:cs typeface="Roboto" pitchFamily="34" charset="-12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0CA6D2FA-69FB-1932-0058-D9075A940F1E}"/>
              </a:ext>
            </a:extLst>
          </p:cNvPr>
          <p:cNvSpPr/>
          <p:nvPr/>
        </p:nvSpPr>
        <p:spPr>
          <a:xfrm>
            <a:off x="652731" y="1387166"/>
            <a:ext cx="699912" cy="699912"/>
          </a:xfrm>
          <a:prstGeom prst="roundRect">
            <a:avLst>
              <a:gd name="adj" fmla="val 13064"/>
            </a:avLst>
          </a:prstGeom>
          <a:noFill/>
          <a:ln w="25400">
            <a:solidFill>
              <a:srgbClr val="DC582A"/>
            </a:solidFill>
            <a:prstDash val="solid"/>
            <a:miter lim="800000"/>
          </a:ln>
        </p:spPr>
        <p:txBody>
          <a:bodyPr/>
          <a:lstStyle/>
          <a:p>
            <a:endParaRPr lang="hr-HR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A58499F2-3DE4-08FD-713B-10D5F1FE6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86" y="1575237"/>
            <a:ext cx="295201" cy="323769"/>
          </a:xfrm>
          <a:prstGeom prst="rect">
            <a:avLst/>
          </a:prstGeom>
        </p:spPr>
      </p:pic>
      <p:sp>
        <p:nvSpPr>
          <p:cNvPr id="8" name="Object 7">
            <a:extLst>
              <a:ext uri="{FF2B5EF4-FFF2-40B4-BE49-F238E27FC236}">
                <a16:creationId xmlns:a16="http://schemas.microsoft.com/office/drawing/2014/main" id="{F665F2BF-F9FC-CA5E-C880-48C63E2CCB8E}"/>
              </a:ext>
            </a:extLst>
          </p:cNvPr>
          <p:cNvSpPr/>
          <p:nvPr/>
        </p:nvSpPr>
        <p:spPr>
          <a:xfrm>
            <a:off x="1554999" y="1494574"/>
            <a:ext cx="4359160" cy="26574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hr-HR" sz="1800" b="1" u="sng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CILJNE SKUPINE</a:t>
            </a:r>
            <a:r>
              <a:rPr lang="hr-HR" sz="18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r>
              <a:rPr lang="hr-HR" sz="1800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hr-HR" b="1" kern="100" dirty="0"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800"/>
              </a:spcAft>
              <a:buFontTx/>
              <a:buChar char="-"/>
            </a:pPr>
            <a:r>
              <a:rPr lang="hr-HR" b="1" kern="100" noProof="0" dirty="0">
                <a:solidFill>
                  <a:srgbClr val="262626"/>
                </a:solidFill>
                <a:latin typeface="+mj-lt"/>
                <a:cs typeface="Times New Roman" panose="02020603050405020304" pitchFamily="18" charset="0"/>
              </a:rPr>
              <a:t>Primarni korisnici: gradovi, općine, regije ili njihove tvrtke</a:t>
            </a:r>
          </a:p>
          <a:p>
            <a:pPr marL="285750" indent="-285750">
              <a:spcAft>
                <a:spcPts val="800"/>
              </a:spcAft>
              <a:buFontTx/>
              <a:buChar char="-"/>
            </a:pPr>
            <a:r>
              <a:rPr lang="hr-HR" b="1" kern="100" dirty="0">
                <a:solidFill>
                  <a:srgbClr val="262626"/>
                </a:solidFill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Krajnji korisnici: korisnici prijevoza u siromaštvu u pogledu prijevoza</a:t>
            </a:r>
            <a:endParaRPr lang="hr-HR" sz="1800" b="1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800"/>
              </a:spcAft>
              <a:buFontTx/>
              <a:buChar char="-"/>
            </a:pPr>
            <a:r>
              <a:rPr lang="hr-HR" dirty="0">
                <a:latin typeface="+mj-lt"/>
                <a:cs typeface="Times New Roman" panose="02020603050405020304" pitchFamily="18" charset="0"/>
              </a:rPr>
              <a:t>proširenje postojeće mjere elektrifikacije javnog prijevoza, preusmjereno na područja s najmanjim pristupom javnom prijevozu ili nedovoljnom kvalitetom usluga javnog prijevoza.</a:t>
            </a:r>
          </a:p>
          <a:p>
            <a:pPr algn="l">
              <a:lnSpc>
                <a:spcPts val="2093"/>
              </a:lnSpc>
              <a:buNone/>
            </a:pPr>
            <a:endParaRPr lang="hr-HR" sz="1530" kern="0" spc="31" dirty="0">
              <a:solidFill>
                <a:srgbClr val="0F3332"/>
              </a:solidFill>
              <a:latin typeface="+mj-lt"/>
              <a:ea typeface="Lato" pitchFamily="34" charset="-122"/>
              <a:cs typeface="Lato" pitchFamily="34" charset="-120"/>
            </a:endParaRPr>
          </a:p>
          <a:p>
            <a:pPr algn="l">
              <a:lnSpc>
                <a:spcPts val="2093"/>
              </a:lnSpc>
              <a:buNone/>
            </a:pPr>
            <a:endParaRPr lang="hr-HR" sz="1530" kern="0" spc="31" dirty="0">
              <a:solidFill>
                <a:srgbClr val="0F3332"/>
              </a:solidFill>
              <a:latin typeface="+mj-lt"/>
              <a:ea typeface="Lato" pitchFamily="34" charset="-122"/>
              <a:cs typeface="Lato" pitchFamily="34" charset="-120"/>
            </a:endParaRPr>
          </a:p>
          <a:p>
            <a:pPr algn="l">
              <a:lnSpc>
                <a:spcPts val="2093"/>
              </a:lnSpc>
              <a:buNone/>
            </a:pPr>
            <a:endParaRPr lang="en-US" dirty="0">
              <a:latin typeface="+mj-lt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56EB2C7A-804A-2329-8D8B-AEF711206F52}"/>
              </a:ext>
            </a:extLst>
          </p:cNvPr>
          <p:cNvSpPr/>
          <p:nvPr/>
        </p:nvSpPr>
        <p:spPr>
          <a:xfrm>
            <a:off x="0" y="6103999"/>
            <a:ext cx="12188952" cy="752287"/>
          </a:xfrm>
          <a:prstGeom prst="rect">
            <a:avLst/>
          </a:prstGeom>
          <a:solidFill>
            <a:srgbClr val="F4F7F8"/>
          </a:solidFill>
        </p:spPr>
        <p:txBody>
          <a:bodyPr/>
          <a:lstStyle/>
          <a:p>
            <a:endParaRPr lang="hr-HR"/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E4007BBB-4796-E45A-99EE-E841A67250EB}"/>
              </a:ext>
            </a:extLst>
          </p:cNvPr>
          <p:cNvSpPr/>
          <p:nvPr/>
        </p:nvSpPr>
        <p:spPr>
          <a:xfrm>
            <a:off x="7085909" y="1575237"/>
            <a:ext cx="4359160" cy="26574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hr-HR" sz="1800" b="1" u="sng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POKAZATELJI</a:t>
            </a:r>
            <a:r>
              <a:rPr lang="hr-HR" sz="18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r>
              <a:rPr lang="hr-HR" sz="1800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 fontAlgn="base">
              <a:buFont typeface="+mj-lt"/>
              <a:buAutoNum type="arabicPeriod"/>
              <a:tabLst>
                <a:tab pos="457200" algn="l"/>
              </a:tabLst>
            </a:pPr>
            <a:r>
              <a:rPr lang="en-US" dirty="0" err="1">
                <a:latin typeface="+mj-lt"/>
                <a:cs typeface="Times New Roman" panose="02020603050405020304" pitchFamily="18" charset="0"/>
              </a:rPr>
              <a:t>Broj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cs typeface="Times New Roman" panose="02020603050405020304" pitchFamily="18" charset="0"/>
              </a:rPr>
              <a:t>novih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cs typeface="Times New Roman" panose="02020603050405020304" pitchFamily="18" charset="0"/>
              </a:rPr>
              <a:t>linija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cs typeface="Times New Roman" panose="02020603050405020304" pitchFamily="18" charset="0"/>
              </a:rPr>
              <a:t>javnog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cs typeface="Times New Roman" panose="02020603050405020304" pitchFamily="18" charset="0"/>
              </a:rPr>
              <a:t>prijevoza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
</a:t>
            </a:r>
            <a:r>
              <a:rPr lang="en-US" dirty="0" err="1">
                <a:latin typeface="+mj-lt"/>
                <a:cs typeface="Times New Roman" panose="02020603050405020304" pitchFamily="18" charset="0"/>
              </a:rPr>
              <a:t>Ukupan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cs typeface="Times New Roman" panose="02020603050405020304" pitchFamily="18" charset="0"/>
              </a:rPr>
              <a:t>broj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cs typeface="Times New Roman" panose="02020603050405020304" pitchFamily="18" charset="0"/>
              </a:rPr>
              <a:t>putnika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
</a:t>
            </a:r>
            <a:r>
              <a:rPr lang="en-US" dirty="0" err="1">
                <a:latin typeface="+mj-lt"/>
                <a:cs typeface="Times New Roman" panose="02020603050405020304" pitchFamily="18" charset="0"/>
              </a:rPr>
              <a:t>Prosječna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cs typeface="Times New Roman" panose="02020603050405020304" pitchFamily="18" charset="0"/>
              </a:rPr>
              <a:t>popunjenost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 po </a:t>
            </a:r>
            <a:r>
              <a:rPr lang="en-US" dirty="0" err="1">
                <a:latin typeface="+mj-lt"/>
                <a:cs typeface="Times New Roman" panose="02020603050405020304" pitchFamily="18" charset="0"/>
              </a:rPr>
              <a:t>putovanju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
</a:t>
            </a:r>
            <a:r>
              <a:rPr lang="hr-HR" dirty="0">
                <a:latin typeface="+mj-lt"/>
                <a:cs typeface="Times New Roman" panose="02020603050405020304" pitchFamily="18" charset="0"/>
              </a:rPr>
              <a:t>Prijeđeni km </a:t>
            </a:r>
            <a:r>
              <a:rPr lang="en-US" dirty="0" err="1">
                <a:latin typeface="+mj-lt"/>
                <a:cs typeface="Times New Roman" panose="02020603050405020304" pitchFamily="18" charset="0"/>
              </a:rPr>
              <a:t>vozila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 s </a:t>
            </a:r>
            <a:r>
              <a:rPr lang="en-US" dirty="0" err="1">
                <a:latin typeface="+mj-lt"/>
                <a:cs typeface="Times New Roman" panose="02020603050405020304" pitchFamily="18" charset="0"/>
              </a:rPr>
              <a:t>nultom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cs typeface="Times New Roman" panose="02020603050405020304" pitchFamily="18" charset="0"/>
              </a:rPr>
              <a:t>emisijom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
</a:t>
            </a:r>
            <a:r>
              <a:rPr lang="en-US" dirty="0" err="1">
                <a:latin typeface="+mj-lt"/>
                <a:cs typeface="Times New Roman" panose="02020603050405020304" pitchFamily="18" charset="0"/>
              </a:rPr>
              <a:t>Postotak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cs typeface="Times New Roman" panose="02020603050405020304" pitchFamily="18" charset="0"/>
              </a:rPr>
              <a:t>ranjivih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cs typeface="Times New Roman" panose="02020603050405020304" pitchFamily="18" charset="0"/>
              </a:rPr>
              <a:t>korisnika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cs typeface="Times New Roman" panose="02020603050405020304" pitchFamily="18" charset="0"/>
              </a:rPr>
              <a:t>novih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cs typeface="Times New Roman" panose="02020603050405020304" pitchFamily="18" charset="0"/>
              </a:rPr>
              <a:t>linija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
</a:t>
            </a:r>
            <a:r>
              <a:rPr lang="en-US" dirty="0" err="1">
                <a:latin typeface="+mj-lt"/>
                <a:cs typeface="Times New Roman" panose="02020603050405020304" pitchFamily="18" charset="0"/>
              </a:rPr>
              <a:t>Smanjenje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cs typeface="Times New Roman" panose="02020603050405020304" pitchFamily="18" charset="0"/>
              </a:rPr>
              <a:t>emisije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 CO2</a:t>
            </a:r>
            <a:endParaRPr lang="hr-HR" dirty="0">
              <a:latin typeface="+mj-lt"/>
              <a:cs typeface="Times New Roman" panose="02020603050405020304" pitchFamily="18" charset="0"/>
            </a:endParaRPr>
          </a:p>
          <a:p>
            <a:pPr marL="342900" lvl="0" indent="-342900" fontAlgn="base">
              <a:buFont typeface="+mj-lt"/>
              <a:buAutoNum type="arabicPeriod"/>
              <a:tabLst>
                <a:tab pos="457200" algn="l"/>
              </a:tabLst>
            </a:pPr>
            <a:r>
              <a:rPr lang="en-US" dirty="0" err="1">
                <a:latin typeface="+mj-lt"/>
                <a:cs typeface="Times New Roman" panose="02020603050405020304" pitchFamily="18" charset="0"/>
              </a:rPr>
              <a:t>smanjenja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cs typeface="Times New Roman" panose="02020603050405020304" pitchFamily="18" charset="0"/>
              </a:rPr>
              <a:t>vremena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cs typeface="Times New Roman" panose="02020603050405020304" pitchFamily="18" charset="0"/>
              </a:rPr>
              <a:t>putovanja</a:t>
            </a:r>
            <a:r>
              <a:rPr lang="hr-HR" dirty="0">
                <a:latin typeface="+mj-lt"/>
                <a:cs typeface="Times New Roman" panose="02020603050405020304" pitchFamily="18" charset="0"/>
              </a:rPr>
              <a:t> (%)</a:t>
            </a:r>
            <a:endParaRPr lang="hr-HR" sz="1530" kern="0" spc="31" dirty="0">
              <a:solidFill>
                <a:srgbClr val="0F3332"/>
              </a:solidFill>
              <a:latin typeface="+mj-lt"/>
              <a:ea typeface="Lato" pitchFamily="34" charset="-122"/>
              <a:cs typeface="Lato" pitchFamily="34" charset="-120"/>
            </a:endParaRPr>
          </a:p>
          <a:p>
            <a:pPr algn="l">
              <a:lnSpc>
                <a:spcPts val="2093"/>
              </a:lnSpc>
              <a:buNone/>
            </a:pPr>
            <a:endParaRPr lang="hr-HR" sz="1530" kern="0" spc="31" dirty="0">
              <a:solidFill>
                <a:srgbClr val="0F3332"/>
              </a:solidFill>
              <a:latin typeface="+mj-lt"/>
              <a:ea typeface="Lato" pitchFamily="34" charset="-122"/>
              <a:cs typeface="Lato" pitchFamily="34" charset="-120"/>
            </a:endParaRPr>
          </a:p>
          <a:p>
            <a:pPr algn="l">
              <a:lnSpc>
                <a:spcPts val="2093"/>
              </a:lnSpc>
              <a:buNone/>
            </a:pPr>
            <a:endParaRPr lang="en-US" dirty="0">
              <a:latin typeface="+mj-lt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ACC83AD8-BCC2-C903-3B5E-FC395408AD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4790" y="1387166"/>
            <a:ext cx="771633" cy="762106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>
                <a:extLst>
                  <a:ext uri="{FF2B5EF4-FFF2-40B4-BE49-F238E27FC236}">
                    <a16:creationId xmlns:a16="http://schemas.microsoft.com/office/drawing/2014/main" id="{77F221AC-48F5-2339-CEB6-347B971924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28199143"/>
                  </p:ext>
                </p:extLst>
              </p:nvPr>
            </p:nvGraphicFramePr>
            <p:xfrm>
              <a:off x="7318121" y="4366138"/>
              <a:ext cx="2464066" cy="249014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464066" cy="2490148"/>
                    </a:xfrm>
                    <a:prstGeom prst="rect">
                      <a:avLst/>
                    </a:prstGeom>
                  </am3d:spPr>
                  <am3d:camera>
                    <am3d:pos x="0" y="0" z="5849924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73151" d="1000000"/>
                    <am3d:preTrans dx="0" dy="-58172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1552012" ay="2307451" az="-1006849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317000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>
                <a:extLst>
                  <a:ext uri="{FF2B5EF4-FFF2-40B4-BE49-F238E27FC236}">
                    <a16:creationId xmlns:a16="http://schemas.microsoft.com/office/drawing/2014/main" id="{77F221AC-48F5-2339-CEB6-347B971924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18121" y="4366138"/>
                <a:ext cx="2464066" cy="2490148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kstniOkvir 8">
            <a:extLst>
              <a:ext uri="{FF2B5EF4-FFF2-40B4-BE49-F238E27FC236}">
                <a16:creationId xmlns:a16="http://schemas.microsoft.com/office/drawing/2014/main" id="{A3B99E2E-8471-D964-BC9B-DCEE804BA293}"/>
              </a:ext>
            </a:extLst>
          </p:cNvPr>
          <p:cNvSpPr txBox="1"/>
          <p:nvPr/>
        </p:nvSpPr>
        <p:spPr>
          <a:xfrm>
            <a:off x="7632833" y="5272355"/>
            <a:ext cx="1422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35 %</a:t>
            </a:r>
          </a:p>
        </p:txBody>
      </p:sp>
    </p:spTree>
    <p:extLst>
      <p:ext uri="{BB962C8B-B14F-4D97-AF65-F5344CB8AC3E}">
        <p14:creationId xmlns:p14="http://schemas.microsoft.com/office/powerpoint/2010/main" val="36336792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7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C621A6-DE60-A9D7-0BCF-044F2F7A2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>
            <a:extLst>
              <a:ext uri="{FF2B5EF4-FFF2-40B4-BE49-F238E27FC236}">
                <a16:creationId xmlns:a16="http://schemas.microsoft.com/office/drawing/2014/main" id="{81EC39C4-7957-ACCF-2832-3AF2D5A46F2A}"/>
              </a:ext>
            </a:extLst>
          </p:cNvPr>
          <p:cNvSpPr/>
          <p:nvPr/>
        </p:nvSpPr>
        <p:spPr>
          <a:xfrm>
            <a:off x="476131" y="414234"/>
            <a:ext cx="12188952" cy="40560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195"/>
              </a:lnSpc>
              <a:buNone/>
            </a:pPr>
            <a:r>
              <a:rPr lang="hr-HR" sz="2800" b="1" dirty="0">
                <a:solidFill>
                  <a:srgbClr val="0F33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6</a:t>
            </a:r>
            <a:r>
              <a:rPr lang="en-US" sz="2800" b="1" dirty="0">
                <a:solidFill>
                  <a:srgbClr val="0F33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MJERA:  </a:t>
            </a:r>
            <a:r>
              <a:rPr lang="hr-HR" sz="2800" b="1" dirty="0">
                <a:solidFill>
                  <a:srgbClr val="0F33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Uspostavljanje i upravljanje uslugama prijevoza na zahtjev</a:t>
            </a:r>
            <a:endParaRPr lang="en-US" sz="2800" b="1" dirty="0">
              <a:solidFill>
                <a:srgbClr val="0F3332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C1A3F952-DDA3-C368-ED54-C85A29062753}"/>
              </a:ext>
            </a:extLst>
          </p:cNvPr>
          <p:cNvSpPr/>
          <p:nvPr/>
        </p:nvSpPr>
        <p:spPr>
          <a:xfrm>
            <a:off x="652731" y="1387166"/>
            <a:ext cx="699912" cy="699912"/>
          </a:xfrm>
          <a:prstGeom prst="roundRect">
            <a:avLst>
              <a:gd name="adj" fmla="val 13064"/>
            </a:avLst>
          </a:prstGeom>
          <a:noFill/>
          <a:ln w="25400">
            <a:solidFill>
              <a:srgbClr val="DC582A"/>
            </a:solidFill>
            <a:prstDash val="solid"/>
            <a:miter lim="800000"/>
          </a:ln>
        </p:spPr>
        <p:txBody>
          <a:bodyPr/>
          <a:lstStyle/>
          <a:p>
            <a:endParaRPr lang="hr-HR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B456E05A-C067-D454-BFD7-F060FE789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86" y="1575237"/>
            <a:ext cx="295201" cy="323769"/>
          </a:xfrm>
          <a:prstGeom prst="rect">
            <a:avLst/>
          </a:prstGeom>
        </p:spPr>
      </p:pic>
      <p:sp>
        <p:nvSpPr>
          <p:cNvPr id="8" name="Object 7">
            <a:extLst>
              <a:ext uri="{FF2B5EF4-FFF2-40B4-BE49-F238E27FC236}">
                <a16:creationId xmlns:a16="http://schemas.microsoft.com/office/drawing/2014/main" id="{B19D13AD-F366-6052-CB12-9CA07FB5B4EE}"/>
              </a:ext>
            </a:extLst>
          </p:cNvPr>
          <p:cNvSpPr/>
          <p:nvPr/>
        </p:nvSpPr>
        <p:spPr>
          <a:xfrm>
            <a:off x="1554999" y="1494574"/>
            <a:ext cx="4359160" cy="113063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093"/>
              </a:lnSpc>
            </a:pPr>
            <a:r>
              <a:rPr lang="en-US" b="1" u="sng" kern="100" dirty="0">
                <a:latin typeface="+mj-lt"/>
                <a:cs typeface="Times New Roman" panose="02020603050405020304" pitchFamily="18" charset="0"/>
              </a:rPr>
              <a:t>ULAGANJA </a:t>
            </a:r>
            <a:r>
              <a:rPr lang="en-US" sz="14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– </a:t>
            </a:r>
            <a:r>
              <a:rPr lang="hr-HR" kern="100" dirty="0">
                <a:latin typeface="Aptos" panose="020B0004020202020204" pitchFamily="34" charset="0"/>
                <a:cs typeface="Times New Roman" panose="02020603050405020304" pitchFamily="18" charset="0"/>
              </a:rPr>
              <a:t>podupiru se ulaganja u usluge prijevoza na zahtjev i/ili u fleksibilne rute u ruralnim i prigradskim područjima kojima upravljaju tijela nadležna za javni prijevoz</a:t>
            </a:r>
          </a:p>
          <a:p>
            <a:pPr>
              <a:lnSpc>
                <a:spcPts val="2093"/>
              </a:lnSpc>
            </a:pPr>
            <a:endParaRPr lang="hr-HR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r-HR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financiranje studija</a:t>
            </a:r>
            <a:r>
              <a:rPr lang="en-GB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/ </a:t>
            </a:r>
            <a:r>
              <a:rPr lang="hr-HR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usluga dizajna usluge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r-HR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kupnju električnih vozila za obavljanje usluga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r-HR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punionice (uključujući centre za starije)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r-HR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izdavanje karata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r-HR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digitalni sustavi rezervacija potrebnih za koordinaciju fleksibilnog </a:t>
            </a:r>
            <a:r>
              <a:rPr lang="hr-HR" sz="16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rutiranja</a:t>
            </a:r>
            <a:r>
              <a:rPr lang="hr-HR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(telefonski i online)  </a:t>
            </a:r>
          </a:p>
          <a:p>
            <a:pPr>
              <a:lnSpc>
                <a:spcPts val="2093"/>
              </a:lnSpc>
            </a:pPr>
            <a:endParaRPr lang="hr-HR" sz="1600" kern="0" spc="31" dirty="0">
              <a:solidFill>
                <a:srgbClr val="0F3332"/>
              </a:solidFill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 marL="285750" indent="-285750">
              <a:lnSpc>
                <a:spcPts val="1836"/>
              </a:lnSpc>
              <a:spcBef>
                <a:spcPts val="539"/>
              </a:spcBef>
              <a:buSzPct val="100000"/>
              <a:buFontTx/>
              <a:buChar char="-"/>
            </a:pPr>
            <a:endParaRPr lang="hr-HR" kern="100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DFAED8BD-54E2-D68A-5850-D930EFDE73C1}"/>
              </a:ext>
            </a:extLst>
          </p:cNvPr>
          <p:cNvSpPr txBox="1"/>
          <p:nvPr/>
        </p:nvSpPr>
        <p:spPr>
          <a:xfrm>
            <a:off x="6277843" y="1163748"/>
            <a:ext cx="5261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b="1" u="sng" kern="100" dirty="0"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hr-HR" sz="1800" b="1" u="sng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SVRHA/CILJ</a:t>
            </a:r>
            <a:r>
              <a:rPr lang="hr-HR" sz="18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</a:p>
          <a:p>
            <a:endParaRPr lang="hr-HR" dirty="0">
              <a:latin typeface="+mj-lt"/>
            </a:endParaRPr>
          </a:p>
        </p:txBody>
      </p:sp>
      <p:graphicFrame>
        <p:nvGraphicFramePr>
          <p:cNvPr id="12" name="Dijagram 11">
            <a:extLst>
              <a:ext uri="{FF2B5EF4-FFF2-40B4-BE49-F238E27FC236}">
                <a16:creationId xmlns:a16="http://schemas.microsoft.com/office/drawing/2014/main" id="{0DE867EC-062F-BFC8-ED83-6A46ACE61D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4228804"/>
              </p:ext>
            </p:extLst>
          </p:nvPr>
        </p:nvGraphicFramePr>
        <p:xfrm>
          <a:off x="7212759" y="1910914"/>
          <a:ext cx="3810145" cy="4364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7710241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7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1E54CB-86DE-88AF-9DC2-DD1615232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>
            <a:extLst>
              <a:ext uri="{FF2B5EF4-FFF2-40B4-BE49-F238E27FC236}">
                <a16:creationId xmlns:a16="http://schemas.microsoft.com/office/drawing/2014/main" id="{8B5EC210-1E39-DAC4-3900-2B1D6EB4F904}"/>
              </a:ext>
            </a:extLst>
          </p:cNvPr>
          <p:cNvSpPr/>
          <p:nvPr/>
        </p:nvSpPr>
        <p:spPr>
          <a:xfrm>
            <a:off x="476131" y="414234"/>
            <a:ext cx="12188952" cy="40560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195"/>
              </a:lnSpc>
              <a:buNone/>
            </a:pPr>
            <a:r>
              <a:rPr lang="hr-HR" sz="2800" b="1" dirty="0">
                <a:solidFill>
                  <a:srgbClr val="0F33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6</a:t>
            </a:r>
            <a:r>
              <a:rPr lang="en-US" sz="2800" b="1" dirty="0">
                <a:solidFill>
                  <a:srgbClr val="0F33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MJERA:  </a:t>
            </a:r>
            <a:r>
              <a:rPr lang="hr-HR" sz="2800" b="1" dirty="0">
                <a:solidFill>
                  <a:srgbClr val="0F33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Uspostavljanje i upravljanje uslugama prijevoza na zahtjev</a:t>
            </a:r>
            <a:endParaRPr lang="en-US" sz="2800" b="1" dirty="0">
              <a:solidFill>
                <a:srgbClr val="0F3332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F00877E0-EA77-DF07-0592-24F45F66CF6E}"/>
              </a:ext>
            </a:extLst>
          </p:cNvPr>
          <p:cNvSpPr/>
          <p:nvPr/>
        </p:nvSpPr>
        <p:spPr>
          <a:xfrm>
            <a:off x="652731" y="1387166"/>
            <a:ext cx="699912" cy="699912"/>
          </a:xfrm>
          <a:prstGeom prst="roundRect">
            <a:avLst>
              <a:gd name="adj" fmla="val 13064"/>
            </a:avLst>
          </a:prstGeom>
          <a:noFill/>
          <a:ln w="25400">
            <a:solidFill>
              <a:srgbClr val="DC582A"/>
            </a:solidFill>
            <a:prstDash val="solid"/>
            <a:miter lim="800000"/>
          </a:ln>
        </p:spPr>
        <p:txBody>
          <a:bodyPr/>
          <a:lstStyle/>
          <a:p>
            <a:endParaRPr lang="hr-HR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A1E6B720-08F9-2C12-837C-E7861A877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86" y="1575237"/>
            <a:ext cx="295201" cy="323769"/>
          </a:xfrm>
          <a:prstGeom prst="rect">
            <a:avLst/>
          </a:prstGeom>
        </p:spPr>
      </p:pic>
      <p:sp>
        <p:nvSpPr>
          <p:cNvPr id="8" name="Object 7">
            <a:extLst>
              <a:ext uri="{FF2B5EF4-FFF2-40B4-BE49-F238E27FC236}">
                <a16:creationId xmlns:a16="http://schemas.microsoft.com/office/drawing/2014/main" id="{EB4758AC-F1C4-C7E8-989F-B30611481D9D}"/>
              </a:ext>
            </a:extLst>
          </p:cNvPr>
          <p:cNvSpPr/>
          <p:nvPr/>
        </p:nvSpPr>
        <p:spPr>
          <a:xfrm>
            <a:off x="1554998" y="1143000"/>
            <a:ext cx="10175039" cy="54292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093"/>
              </a:lnSpc>
            </a:pPr>
            <a:r>
              <a:rPr lang="en-US" b="1" u="sng" kern="100" dirty="0">
                <a:latin typeface="+mj-lt"/>
                <a:cs typeface="Times New Roman" panose="02020603050405020304" pitchFamily="18" charset="0"/>
              </a:rPr>
              <a:t>ULAGANJA </a:t>
            </a:r>
            <a:endParaRPr lang="hr-HR" sz="1400" b="1" u="sng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14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hr-HR" dirty="0"/>
              <a:t>•  Mjera obuhvaća nabavu 500 čistih i energetski učinkovitih vozila za organizacije civilnog društva koje pružaju različite oblike podrške ranjivim skupinama (OSI, djeca s teškoćama u razvoju i starije osobe) </a:t>
            </a:r>
          </a:p>
          <a:p>
            <a:r>
              <a:rPr lang="hr-HR" dirty="0"/>
              <a:t>– 100 kombi vozila prilagođenih za prijevoz osoba s invaliditetom i osoba u invalidskim 	kolicima (100x100.000,00 eura = 10.000.000,00), 50 dostavnih vozila (50x75.000,00 eura = 3.750.000,00) i 350 osobnih vozila (350x60.000,00 eura = 21.000.000,00)</a:t>
            </a:r>
          </a:p>
          <a:p>
            <a:r>
              <a:rPr lang="hr-HR" dirty="0"/>
              <a:t>•  Javni poziv: 4Q2026.</a:t>
            </a:r>
          </a:p>
          <a:p>
            <a:r>
              <a:rPr lang="hr-HR" dirty="0"/>
              <a:t>•  Rok provedbe: 4Q2027</a:t>
            </a:r>
          </a:p>
          <a:p>
            <a:r>
              <a:rPr lang="hr-HR" dirty="0"/>
              <a:t>•  Procijenjeni trošak: 34.750.000,00 eura</a:t>
            </a:r>
          </a:p>
          <a:p>
            <a:endParaRPr lang="hr-HR" dirty="0"/>
          </a:p>
          <a:p>
            <a:r>
              <a:rPr lang="hr-HR" dirty="0"/>
              <a:t>Pitanja koja još treba razriješiti:</a:t>
            </a:r>
          </a:p>
          <a:p>
            <a:pPr marL="285750" indent="-285750">
              <a:buFontTx/>
              <a:buChar char="-"/>
            </a:pPr>
            <a:r>
              <a:rPr lang="hr-HR" dirty="0"/>
              <a:t>Koristi li ova mjera prvenstveno pružateljima usluga ili ranjivim skupinama? </a:t>
            </a:r>
          </a:p>
          <a:p>
            <a:pPr marL="285750" indent="-285750">
              <a:buFontTx/>
              <a:buChar char="-"/>
            </a:pPr>
            <a:r>
              <a:rPr lang="hr-HR" dirty="0"/>
              <a:t>Koliko bi osoba konkretno imalo koristi i jesu li one uključene u definiciju ranjivih skupina na koje utječe ETS2? </a:t>
            </a:r>
          </a:p>
          <a:p>
            <a:pPr marL="285750" indent="-285750">
              <a:buFontTx/>
              <a:buChar char="-"/>
            </a:pPr>
            <a:r>
              <a:rPr lang="hr-HR" dirty="0"/>
              <a:t>Navesti koje su regije obuhvaćene ovom mjerom i tko su konkretni korisnici (udruge, privatne osobe)? </a:t>
            </a:r>
          </a:p>
          <a:p>
            <a:pPr marL="285750" indent="-285750">
              <a:buFontTx/>
              <a:buChar char="-"/>
            </a:pPr>
            <a:r>
              <a:rPr lang="hr-HR" dirty="0"/>
              <a:t>Hoće li se ta vozila koristiti u privatne ili kolektivne svrhe?</a:t>
            </a:r>
          </a:p>
          <a:p>
            <a:endParaRPr lang="hr-HR" dirty="0"/>
          </a:p>
          <a:p>
            <a:pPr>
              <a:lnSpc>
                <a:spcPts val="2093"/>
              </a:lnSpc>
            </a:pPr>
            <a:endParaRPr lang="hr-HR" sz="1600" kern="0" spc="31" dirty="0">
              <a:solidFill>
                <a:srgbClr val="0F3332"/>
              </a:solidFill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 marL="285750" indent="-285750">
              <a:lnSpc>
                <a:spcPts val="1836"/>
              </a:lnSpc>
              <a:spcBef>
                <a:spcPts val="539"/>
              </a:spcBef>
              <a:buSzPct val="100000"/>
              <a:buFontTx/>
              <a:buChar char="-"/>
            </a:pPr>
            <a:endParaRPr lang="hr-HR" kern="100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5724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7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380E10-0F08-BA8C-3DBF-16874403A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>
            <a:extLst>
              <a:ext uri="{FF2B5EF4-FFF2-40B4-BE49-F238E27FC236}">
                <a16:creationId xmlns:a16="http://schemas.microsoft.com/office/drawing/2014/main" id="{022F9CAE-09A6-6E12-819D-192A6E37B0AB}"/>
              </a:ext>
            </a:extLst>
          </p:cNvPr>
          <p:cNvSpPr/>
          <p:nvPr/>
        </p:nvSpPr>
        <p:spPr>
          <a:xfrm>
            <a:off x="476131" y="414234"/>
            <a:ext cx="12188952" cy="40560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195"/>
              </a:lnSpc>
              <a:buNone/>
            </a:pPr>
            <a:r>
              <a:rPr lang="hr-HR" sz="2400" b="1" dirty="0">
                <a:solidFill>
                  <a:srgbClr val="0F33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6</a:t>
            </a:r>
            <a:r>
              <a:rPr lang="en-US" sz="2400" b="1" dirty="0">
                <a:solidFill>
                  <a:srgbClr val="0F33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MJERA:  </a:t>
            </a:r>
            <a:r>
              <a:rPr lang="hr-HR" sz="2400" b="1" dirty="0">
                <a:solidFill>
                  <a:srgbClr val="0F33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Uspostavljanje i upravljanje uslugama prijevoza na zahtjev</a:t>
            </a:r>
            <a:endParaRPr lang="en-US" sz="2400" b="1" dirty="0">
              <a:solidFill>
                <a:srgbClr val="0F3332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F3780A42-6116-1F8F-4E77-9A3FA2D4573F}"/>
              </a:ext>
            </a:extLst>
          </p:cNvPr>
          <p:cNvSpPr/>
          <p:nvPr/>
        </p:nvSpPr>
        <p:spPr>
          <a:xfrm>
            <a:off x="652731" y="1387166"/>
            <a:ext cx="699912" cy="699912"/>
          </a:xfrm>
          <a:prstGeom prst="roundRect">
            <a:avLst>
              <a:gd name="adj" fmla="val 13064"/>
            </a:avLst>
          </a:prstGeom>
          <a:noFill/>
          <a:ln w="25400">
            <a:solidFill>
              <a:srgbClr val="DC582A"/>
            </a:solidFill>
            <a:prstDash val="solid"/>
            <a:miter lim="800000"/>
          </a:ln>
        </p:spPr>
        <p:txBody>
          <a:bodyPr/>
          <a:lstStyle/>
          <a:p>
            <a:endParaRPr lang="hr-HR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3BA21770-CA02-2ECE-1497-FD515CD9D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86" y="1575237"/>
            <a:ext cx="295201" cy="323769"/>
          </a:xfrm>
          <a:prstGeom prst="rect">
            <a:avLst/>
          </a:prstGeom>
        </p:spPr>
      </p:pic>
      <p:sp>
        <p:nvSpPr>
          <p:cNvPr id="8" name="Object 7">
            <a:extLst>
              <a:ext uri="{FF2B5EF4-FFF2-40B4-BE49-F238E27FC236}">
                <a16:creationId xmlns:a16="http://schemas.microsoft.com/office/drawing/2014/main" id="{363E0A6D-8D27-BDC7-3A40-8C586EE37944}"/>
              </a:ext>
            </a:extLst>
          </p:cNvPr>
          <p:cNvSpPr/>
          <p:nvPr/>
        </p:nvSpPr>
        <p:spPr>
          <a:xfrm>
            <a:off x="1554999" y="1494574"/>
            <a:ext cx="4359160" cy="26574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hr-HR" sz="1800" b="1" u="sng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CILJNE SKUPINE</a:t>
            </a:r>
            <a:r>
              <a:rPr lang="hr-HR" sz="18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r>
              <a:rPr lang="hr-HR" sz="1800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hr-HR" b="1" kern="100" dirty="0"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800"/>
              </a:spcAft>
              <a:buFontTx/>
              <a:buChar char="-"/>
            </a:pPr>
            <a:r>
              <a:rPr lang="hr-HR" b="1" kern="100" noProof="0" dirty="0">
                <a:solidFill>
                  <a:srgbClr val="262626"/>
                </a:solidFill>
                <a:latin typeface="+mj-lt"/>
                <a:cs typeface="Times New Roman" panose="02020603050405020304" pitchFamily="18" charset="0"/>
              </a:rPr>
              <a:t>Primarni korisnici: </a:t>
            </a:r>
            <a:r>
              <a:rPr lang="hr-HR" kern="100" noProof="0" dirty="0">
                <a:solidFill>
                  <a:srgbClr val="262626"/>
                </a:solidFill>
                <a:latin typeface="+mj-lt"/>
                <a:cs typeface="Times New Roman" panose="02020603050405020304" pitchFamily="18" charset="0"/>
              </a:rPr>
              <a:t>gradovi, općine, regije ili njihove tvrtke</a:t>
            </a:r>
          </a:p>
          <a:p>
            <a:pPr marL="285750" indent="-285750">
              <a:spcAft>
                <a:spcPts val="800"/>
              </a:spcAft>
              <a:buFontTx/>
              <a:buChar char="-"/>
            </a:pPr>
            <a:r>
              <a:rPr lang="hr-HR" b="1" kern="100" dirty="0">
                <a:solidFill>
                  <a:srgbClr val="262626"/>
                </a:solidFill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Krajnji korisnici: </a:t>
            </a:r>
            <a:r>
              <a:rPr lang="hr-HR" sz="18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ranjivi korisnici usluga prijevoza - pojedinci i kućanstva</a:t>
            </a:r>
            <a:r>
              <a:rPr lang="hr-HR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, starije osobe i skupine s niskim prihodima, za koje je vjerojatnije da će imati ograničenu pokretljivost </a:t>
            </a:r>
            <a:endParaRPr lang="hr-HR" sz="18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hr-HR" dirty="0">
              <a:latin typeface="+mj-lt"/>
              <a:cs typeface="Times New Roman" panose="02020603050405020304" pitchFamily="18" charset="0"/>
            </a:endParaRPr>
          </a:p>
          <a:p>
            <a:pPr algn="l">
              <a:lnSpc>
                <a:spcPts val="2093"/>
              </a:lnSpc>
              <a:buNone/>
            </a:pPr>
            <a:endParaRPr lang="hr-HR" sz="1530" kern="0" spc="31" dirty="0">
              <a:solidFill>
                <a:srgbClr val="0F3332"/>
              </a:solidFill>
              <a:latin typeface="+mj-lt"/>
              <a:ea typeface="Lato" pitchFamily="34" charset="-122"/>
              <a:cs typeface="Lato" pitchFamily="34" charset="-120"/>
            </a:endParaRPr>
          </a:p>
          <a:p>
            <a:pPr algn="l">
              <a:lnSpc>
                <a:spcPts val="2093"/>
              </a:lnSpc>
              <a:buNone/>
            </a:pPr>
            <a:endParaRPr lang="hr-HR" sz="1530" kern="0" spc="31" dirty="0">
              <a:solidFill>
                <a:srgbClr val="0F3332"/>
              </a:solidFill>
              <a:latin typeface="+mj-lt"/>
              <a:ea typeface="Lato" pitchFamily="34" charset="-122"/>
              <a:cs typeface="Lato" pitchFamily="34" charset="-120"/>
            </a:endParaRPr>
          </a:p>
          <a:p>
            <a:pPr algn="l">
              <a:lnSpc>
                <a:spcPts val="2093"/>
              </a:lnSpc>
              <a:buNone/>
            </a:pPr>
            <a:endParaRPr lang="en-US" dirty="0">
              <a:latin typeface="+mj-lt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48FB24AF-81E2-E95D-2322-71FF4D4586FB}"/>
              </a:ext>
            </a:extLst>
          </p:cNvPr>
          <p:cNvSpPr/>
          <p:nvPr/>
        </p:nvSpPr>
        <p:spPr>
          <a:xfrm>
            <a:off x="0" y="6103999"/>
            <a:ext cx="12188952" cy="752287"/>
          </a:xfrm>
          <a:prstGeom prst="rect">
            <a:avLst/>
          </a:prstGeom>
          <a:solidFill>
            <a:srgbClr val="F4F7F8"/>
          </a:solidFill>
        </p:spPr>
        <p:txBody>
          <a:bodyPr/>
          <a:lstStyle/>
          <a:p>
            <a:endParaRPr lang="hr-HR"/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57FF41DB-468F-6830-711A-B6E1A9F46005}"/>
              </a:ext>
            </a:extLst>
          </p:cNvPr>
          <p:cNvSpPr/>
          <p:nvPr/>
        </p:nvSpPr>
        <p:spPr>
          <a:xfrm>
            <a:off x="7085909" y="1575237"/>
            <a:ext cx="4359160" cy="26574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hr-HR" sz="1800" b="1" u="sng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POKAZATELJI</a:t>
            </a:r>
            <a:r>
              <a:rPr lang="hr-HR" sz="18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r>
              <a:rPr lang="hr-HR" sz="1800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hr-HR" sz="18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Broj vozila nabavljenih za potrebe uspostave DRT službe</a:t>
            </a: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hr-HR" sz="18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Broj uspostavljenih DRT usluga</a:t>
            </a: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hr-HR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Broj</a:t>
            </a:r>
            <a:r>
              <a:rPr lang="hr-HR" sz="18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ranjivih korisnika usluge prijevoza (%)</a:t>
            </a: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hr-HR" sz="18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Broj drugih korisnika koji se prevoze (oni koji plaćaju punu cijenu vozarine)</a:t>
            </a:r>
          </a:p>
          <a:p>
            <a:pPr algn="l">
              <a:lnSpc>
                <a:spcPts val="2093"/>
              </a:lnSpc>
              <a:buNone/>
            </a:pPr>
            <a:endParaRPr lang="hr-HR" sz="1530" kern="0" spc="31" dirty="0">
              <a:solidFill>
                <a:srgbClr val="0F3332"/>
              </a:solidFill>
              <a:latin typeface="+mj-lt"/>
              <a:ea typeface="Lato" pitchFamily="34" charset="-122"/>
              <a:cs typeface="Lato" pitchFamily="34" charset="-120"/>
            </a:endParaRPr>
          </a:p>
          <a:p>
            <a:pPr algn="l">
              <a:lnSpc>
                <a:spcPts val="2093"/>
              </a:lnSpc>
              <a:buNone/>
            </a:pPr>
            <a:endParaRPr lang="en-US" dirty="0">
              <a:latin typeface="+mj-lt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1FA0836A-D434-92CE-02DA-B9B68AED4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4790" y="1387166"/>
            <a:ext cx="771633" cy="762106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>
                <a:extLst>
                  <a:ext uri="{FF2B5EF4-FFF2-40B4-BE49-F238E27FC236}">
                    <a16:creationId xmlns:a16="http://schemas.microsoft.com/office/drawing/2014/main" id="{B33F30DF-A3CA-40F8-6034-D49E352596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33744729"/>
                  </p:ext>
                </p:extLst>
              </p:nvPr>
            </p:nvGraphicFramePr>
            <p:xfrm>
              <a:off x="7404749" y="4551451"/>
              <a:ext cx="2464066" cy="249014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464066" cy="2490148"/>
                    </a:xfrm>
                    <a:prstGeom prst="rect">
                      <a:avLst/>
                    </a:prstGeom>
                  </am3d:spPr>
                  <am3d:camera>
                    <am3d:pos x="0" y="0" z="5849924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73151" d="1000000"/>
                    <am3d:preTrans dx="0" dy="-58172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1552012" ay="2307451" az="-1006849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317000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>
                <a:extLst>
                  <a:ext uri="{FF2B5EF4-FFF2-40B4-BE49-F238E27FC236}">
                    <a16:creationId xmlns:a16="http://schemas.microsoft.com/office/drawing/2014/main" id="{B33F30DF-A3CA-40F8-6034-D49E352596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04749" y="4551451"/>
                <a:ext cx="2464066" cy="2490148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kstniOkvir 8">
            <a:extLst>
              <a:ext uri="{FF2B5EF4-FFF2-40B4-BE49-F238E27FC236}">
                <a16:creationId xmlns:a16="http://schemas.microsoft.com/office/drawing/2014/main" id="{9758AEA3-8A72-1824-FBD1-F0F2B8227FF6}"/>
              </a:ext>
            </a:extLst>
          </p:cNvPr>
          <p:cNvSpPr txBox="1"/>
          <p:nvPr/>
        </p:nvSpPr>
        <p:spPr>
          <a:xfrm>
            <a:off x="7719461" y="5457668"/>
            <a:ext cx="1422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1,5 %</a:t>
            </a:r>
          </a:p>
        </p:txBody>
      </p:sp>
    </p:spTree>
    <p:extLst>
      <p:ext uri="{BB962C8B-B14F-4D97-AF65-F5344CB8AC3E}">
        <p14:creationId xmlns:p14="http://schemas.microsoft.com/office/powerpoint/2010/main" val="1638079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7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2487C8-0DC0-AD6F-7507-B7BC64CDC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>
            <a:extLst>
              <a:ext uri="{FF2B5EF4-FFF2-40B4-BE49-F238E27FC236}">
                <a16:creationId xmlns:a16="http://schemas.microsoft.com/office/drawing/2014/main" id="{3E52D510-D72D-5CC6-6BD3-6B5570FD1BFE}"/>
              </a:ext>
            </a:extLst>
          </p:cNvPr>
          <p:cNvSpPr/>
          <p:nvPr/>
        </p:nvSpPr>
        <p:spPr>
          <a:xfrm>
            <a:off x="476131" y="414234"/>
            <a:ext cx="12188952" cy="40560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195"/>
              </a:lnSpc>
              <a:buNone/>
            </a:pPr>
            <a:r>
              <a:rPr lang="hr-HR" sz="2400" b="1" dirty="0">
                <a:solidFill>
                  <a:srgbClr val="0F33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6</a:t>
            </a:r>
            <a:r>
              <a:rPr lang="en-US" sz="2400" b="1" dirty="0">
                <a:solidFill>
                  <a:srgbClr val="0F33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MJERA:  </a:t>
            </a:r>
            <a:r>
              <a:rPr lang="hr-HR" sz="2400" b="1" dirty="0">
                <a:solidFill>
                  <a:srgbClr val="0F33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Uspostavljanje i upravljanje uslugama prijevoza na zahtjev</a:t>
            </a:r>
            <a:endParaRPr lang="en-US" sz="2400" b="1" dirty="0">
              <a:solidFill>
                <a:srgbClr val="0F3332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DFF4A335-5700-674F-A6F2-3403ED8AC303}"/>
              </a:ext>
            </a:extLst>
          </p:cNvPr>
          <p:cNvSpPr/>
          <p:nvPr/>
        </p:nvSpPr>
        <p:spPr>
          <a:xfrm>
            <a:off x="0" y="6103999"/>
            <a:ext cx="12188952" cy="752287"/>
          </a:xfrm>
          <a:prstGeom prst="rect">
            <a:avLst/>
          </a:prstGeom>
          <a:solidFill>
            <a:srgbClr val="F4F7F8"/>
          </a:solidFill>
        </p:spPr>
        <p:txBody>
          <a:bodyPr/>
          <a:lstStyle/>
          <a:p>
            <a:endParaRPr lang="hr-HR"/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FC3FC8F4-80F8-69B6-1072-057FB3F60069}"/>
              </a:ext>
            </a:extLst>
          </p:cNvPr>
          <p:cNvSpPr txBox="1"/>
          <p:nvPr/>
        </p:nvSpPr>
        <p:spPr>
          <a:xfrm>
            <a:off x="809297" y="1382189"/>
            <a:ext cx="9498724" cy="4833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Siromaštvo u prometu lokalni je i regionalni problem koji se mora procijeniti i riješiti na regionalnoj razini. 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Riječ je o </a:t>
            </a:r>
            <a:r>
              <a:rPr lang="hr-H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poteškoćama u pristupu mjestima i uslugama ili svakodnevnom životu</a:t>
            </a:r>
            <a: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od obrazovanja i radnih mjesta do zdravstvene i socijalne skrbi. 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r-HR" dirty="0"/>
              <a:t>Siromaštvo u prometu definirano je </a:t>
            </a:r>
            <a:r>
              <a:rPr lang="hr-HR" b="1" dirty="0"/>
              <a:t>nedovoljnom razinom pristupačnosti</a:t>
            </a:r>
            <a:r>
              <a:rPr lang="hr-HR" dirty="0"/>
              <a:t>. 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r-HR" dirty="0"/>
              <a:t>Rješavanje tog problema zahtijeva utvrđivanje, prvo, onoga što se smatra dovoljnom razinom pristupačnosti. 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r-HR" dirty="0"/>
              <a:t>Suštinski politička odluka, koja se mora baviti ljudskim pravima i lokalnim kontekstom, dostupnim resursima i postojećim ograničenjima. 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r-HR" dirty="0"/>
              <a:t>Odluku moraju donijeti oni koji imaju legitimitet vođenja u regionalnom kontekstu i koji će imati odgovornost za pronalaženje praktičnih rješenja za rješavanje njezinih implikacija. 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r-HR" sz="1800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Važno</a:t>
            </a:r>
            <a: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omogućiti da usluga </a:t>
            </a:r>
            <a:r>
              <a:rPr lang="hr-HR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bude </a:t>
            </a:r>
            <a: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komercijalna </a:t>
            </a:r>
            <a:r>
              <a:rPr lang="hr-HR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odn</a:t>
            </a:r>
            <a:r>
              <a:rPr lang="hr-HR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dostupna svim kategorijama građana zbog brže </a:t>
            </a:r>
            <a:r>
              <a:rPr lang="hr-HR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isplativnosti</a:t>
            </a:r>
            <a:r>
              <a:rPr lang="hr-HR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 dugoročne održivosti</a:t>
            </a:r>
            <a:endParaRPr lang="hr-H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2312E2D0-1F80-E748-2F0E-CC5CD1DDFE64}"/>
              </a:ext>
            </a:extLst>
          </p:cNvPr>
          <p:cNvSpPr txBox="1"/>
          <p:nvPr/>
        </p:nvSpPr>
        <p:spPr>
          <a:xfrm>
            <a:off x="1103586" y="1051034"/>
            <a:ext cx="4035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/>
              <a:t>OPĆE POSTAVKE</a:t>
            </a:r>
          </a:p>
        </p:txBody>
      </p:sp>
    </p:spTree>
    <p:extLst>
      <p:ext uri="{BB962C8B-B14F-4D97-AF65-F5344CB8AC3E}">
        <p14:creationId xmlns:p14="http://schemas.microsoft.com/office/powerpoint/2010/main" val="1618212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E336F-9BFF-1771-86D0-904730B4A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49B7B47-F45C-2800-7EA4-212B92B3C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3024" y="1287834"/>
            <a:ext cx="7885566" cy="5304067"/>
          </a:xfrm>
        </p:spPr>
        <p:txBody>
          <a:bodyPr>
            <a:noAutofit/>
          </a:bodyPr>
          <a:lstStyle/>
          <a:p>
            <a:pPr marL="0" indent="0" algn="ctr">
              <a:buClr>
                <a:srgbClr val="78B428"/>
              </a:buClr>
              <a:buNone/>
            </a:pPr>
            <a:r>
              <a:rPr lang="hr-HR" sz="2000" b="1" dirty="0">
                <a:cs typeface="Times New Roman" panose="02020603050405020304" pitchFamily="18" charset="0"/>
                <a:hlinkClick r:id="rId3"/>
              </a:rPr>
              <a:t>Uredbom (EU) 2023/955</a:t>
            </a:r>
            <a:r>
              <a:rPr lang="hr-HR" sz="2000" b="1" dirty="0">
                <a:cs typeface="Times New Roman" panose="02020603050405020304" pitchFamily="18" charset="0"/>
              </a:rPr>
              <a:t> iz paketa „Spremni za 55” uspostavljen je Socijalni fond za klimatsku politiku</a:t>
            </a:r>
          </a:p>
          <a:p>
            <a:r>
              <a:rPr lang="hr-HR" sz="2000" dirty="0"/>
              <a:t>SFKP je uspostavljen po primjeru Mehanizma za oporavak i otpornost</a:t>
            </a:r>
          </a:p>
          <a:p>
            <a:r>
              <a:rPr lang="hr-HR" sz="2000" b="1" dirty="0"/>
              <a:t>Socijalni plan za klimatsku politiku </a:t>
            </a:r>
            <a:r>
              <a:rPr lang="hr-HR" sz="2000" dirty="0"/>
              <a:t>po primjeru NPOO-a</a:t>
            </a:r>
            <a:endParaRPr lang="hr-HR" sz="2000" b="1" dirty="0">
              <a:cs typeface="Times New Roman" panose="02020603050405020304" pitchFamily="18" charset="0"/>
            </a:endParaRPr>
          </a:p>
          <a:p>
            <a:pPr marL="0" indent="0" algn="just">
              <a:buClr>
                <a:srgbClr val="78B428"/>
              </a:buClr>
              <a:buNone/>
            </a:pPr>
            <a:r>
              <a:rPr lang="hr-HR" sz="2000" b="1" dirty="0">
                <a:cs typeface="Times New Roman" panose="02020603050405020304" pitchFamily="18" charset="0"/>
              </a:rPr>
              <a:t>CILJEVI SCF</a:t>
            </a:r>
          </a:p>
          <a:p>
            <a:pPr algn="just">
              <a:buClr>
                <a:srgbClr val="78B428"/>
              </a:buClr>
            </a:pPr>
            <a:r>
              <a:rPr lang="hr-HR" sz="2000" dirty="0">
                <a:cs typeface="Times New Roman" panose="02020603050405020304" pitchFamily="18" charset="0"/>
              </a:rPr>
              <a:t>Smanjenje broja energetski siromašnih kućanstava i </a:t>
            </a:r>
            <a:r>
              <a:rPr lang="hr-HR" sz="2000" dirty="0" err="1">
                <a:cs typeface="Times New Roman" panose="02020603050405020304" pitchFamily="18" charset="0"/>
              </a:rPr>
              <a:t>mikropoduzeća</a:t>
            </a:r>
            <a:r>
              <a:rPr lang="hr-HR" sz="2000" dirty="0">
                <a:cs typeface="Times New Roman" panose="02020603050405020304" pitchFamily="18" charset="0"/>
              </a:rPr>
              <a:t> te osoba koje žive u siromaštvu u pogledu mobilnosti (</a:t>
            </a:r>
            <a:r>
              <a:rPr lang="hr-HR" sz="2000" i="1" dirty="0">
                <a:cs typeface="Times New Roman" panose="02020603050405020304" pitchFamily="18" charset="0"/>
              </a:rPr>
              <a:t>transport </a:t>
            </a:r>
            <a:r>
              <a:rPr lang="hr-HR" sz="2000" i="1" dirty="0" err="1">
                <a:cs typeface="Times New Roman" panose="02020603050405020304" pitchFamily="18" charset="0"/>
              </a:rPr>
              <a:t>poverty</a:t>
            </a:r>
            <a:r>
              <a:rPr lang="hr-HR" sz="2000" dirty="0">
                <a:cs typeface="Times New Roman" panose="02020603050405020304" pitchFamily="18" charset="0"/>
              </a:rPr>
              <a:t>) </a:t>
            </a:r>
          </a:p>
          <a:p>
            <a:pPr algn="just">
              <a:buClr>
                <a:srgbClr val="78B428"/>
              </a:buClr>
            </a:pPr>
            <a:r>
              <a:rPr lang="hr-HR" sz="2000" dirty="0">
                <a:cs typeface="Times New Roman" panose="02020603050405020304" pitchFamily="18" charset="0"/>
              </a:rPr>
              <a:t>Smanjenje emisija stakleničkih plinova </a:t>
            </a:r>
          </a:p>
          <a:p>
            <a:pPr algn="just">
              <a:buClr>
                <a:srgbClr val="78B428"/>
              </a:buClr>
            </a:pPr>
            <a:r>
              <a:rPr lang="hr-HR" sz="2000" dirty="0">
                <a:cs typeface="Times New Roman" panose="02020603050405020304" pitchFamily="18" charset="0"/>
              </a:rPr>
              <a:t>Putem mjera i ulaganja </a:t>
            </a:r>
          </a:p>
          <a:p>
            <a:pPr lvl="1" algn="just">
              <a:buClr>
                <a:srgbClr val="78B428"/>
              </a:buClr>
            </a:pPr>
            <a:r>
              <a:rPr lang="hr-HR" sz="1400" dirty="0">
                <a:solidFill>
                  <a:srgbClr val="000000"/>
                </a:solidFill>
                <a:latin typeface="Segoe UI Web (East European)"/>
              </a:rPr>
              <a:t>Povećanje i stavljanje na raspolaganje </a:t>
            </a:r>
            <a:r>
              <a:rPr lang="hr-HR" sz="1400" b="1" dirty="0">
                <a:solidFill>
                  <a:srgbClr val="000000"/>
                </a:solidFill>
                <a:latin typeface="Segoe UI Web (East European)"/>
              </a:rPr>
              <a:t>mobilnosti s nultom stopom emisija </a:t>
            </a:r>
          </a:p>
          <a:p>
            <a:pPr lvl="1" algn="just">
              <a:buClr>
                <a:srgbClr val="78B428"/>
              </a:buClr>
            </a:pPr>
            <a:r>
              <a:rPr lang="hr-HR" sz="1400" dirty="0">
                <a:solidFill>
                  <a:srgbClr val="000000"/>
                </a:solidFill>
                <a:latin typeface="Segoe UI Web (East European)"/>
              </a:rPr>
              <a:t>Cjenovno </a:t>
            </a:r>
            <a:r>
              <a:rPr lang="hr-HR" sz="1400" b="1" dirty="0">
                <a:solidFill>
                  <a:srgbClr val="000000"/>
                </a:solidFill>
                <a:latin typeface="Segoe UI Web (East European)"/>
              </a:rPr>
              <a:t>pristupačan i dostupan javni prijevoz s nultom stopom emisija </a:t>
            </a:r>
          </a:p>
          <a:p>
            <a:pPr lvl="1" algn="just">
              <a:buClr>
                <a:srgbClr val="78B428"/>
              </a:buClr>
            </a:pPr>
            <a:r>
              <a:rPr lang="hr-HR" sz="1400" b="1" dirty="0">
                <a:solidFill>
                  <a:srgbClr val="000000"/>
                </a:solidFill>
                <a:latin typeface="Segoe UI Web (East European)"/>
              </a:rPr>
              <a:t>Energetska obnova zgrada </a:t>
            </a:r>
          </a:p>
          <a:p>
            <a:pPr lvl="1" algn="just">
              <a:buClr>
                <a:srgbClr val="78B428"/>
              </a:buClr>
            </a:pPr>
            <a:r>
              <a:rPr lang="hr-HR" sz="1400" b="1" dirty="0">
                <a:solidFill>
                  <a:srgbClr val="000000"/>
                </a:solidFill>
                <a:latin typeface="Segoe UI Web (East European)"/>
              </a:rPr>
              <a:t>Pristupačno, energetski učinkovito socijalno stanovanje </a:t>
            </a:r>
          </a:p>
          <a:p>
            <a:pPr lvl="1" algn="just">
              <a:buClr>
                <a:srgbClr val="78B428"/>
              </a:buClr>
            </a:pPr>
            <a:r>
              <a:rPr lang="hr-HR" sz="1400" b="1" dirty="0">
                <a:solidFill>
                  <a:srgbClr val="000000"/>
                </a:solidFill>
                <a:latin typeface="Segoe UI Web (East European)"/>
              </a:rPr>
              <a:t>Izravna potpora dohotku </a:t>
            </a:r>
            <a:r>
              <a:rPr lang="hr-HR" sz="1400" dirty="0">
                <a:solidFill>
                  <a:srgbClr val="000000"/>
                </a:solidFill>
                <a:latin typeface="Segoe UI Web (East European)"/>
              </a:rPr>
              <a:t>HR će se uglavnom usredotočiti na siromaštvo u prometu – zbog emisija stakleničkih plinova i nerazvijenosti u prometnom sektoru</a:t>
            </a:r>
            <a:endParaRPr lang="hr-HR" sz="1400" dirty="0"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73EDEE-BD9B-C372-6499-3F876EB14E36}"/>
              </a:ext>
            </a:extLst>
          </p:cNvPr>
          <p:cNvSpPr txBox="1"/>
          <p:nvPr/>
        </p:nvSpPr>
        <p:spPr>
          <a:xfrm>
            <a:off x="4946532" y="3678088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35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802D1D6-8235-4E5E-40DA-27219E3DF190}"/>
              </a:ext>
            </a:extLst>
          </p:cNvPr>
          <p:cNvSpPr txBox="1">
            <a:spLocks/>
          </p:cNvSpPr>
          <p:nvPr/>
        </p:nvSpPr>
        <p:spPr>
          <a:xfrm>
            <a:off x="4946532" y="143539"/>
            <a:ext cx="5469949" cy="846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hr-HR" sz="2400" b="1"/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:a16="http://schemas.microsoft.com/office/drawing/2014/main" id="{52B3D677-C3C5-A518-A73E-E9CB9ED9F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Pravokutnik 1">
            <a:extLst>
              <a:ext uri="{FF2B5EF4-FFF2-40B4-BE49-F238E27FC236}">
                <a16:creationId xmlns:a16="http://schemas.microsoft.com/office/drawing/2014/main" id="{223C55CF-5553-A004-DF1F-09D48B7435C3}"/>
              </a:ext>
            </a:extLst>
          </p:cNvPr>
          <p:cNvSpPr/>
          <p:nvPr/>
        </p:nvSpPr>
        <p:spPr>
          <a:xfrm>
            <a:off x="4597400" y="266101"/>
            <a:ext cx="54590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r-HR" sz="24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Times New Roman" panose="02020603050405020304" pitchFamily="18" charset="0"/>
              </a:rPr>
              <a:t>Socijalni fond za klimatsku politiku</a:t>
            </a:r>
            <a:endParaRPr lang="en-GB" sz="2400" b="1" dirty="0">
              <a:solidFill>
                <a:schemeClr val="accent4">
                  <a:lumMod val="50000"/>
                </a:schemeClr>
              </a:solidFill>
              <a:latin typeface="+mj-lt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3ACF68A6-4D58-A276-6543-B94D7F6F4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882" y="916111"/>
            <a:ext cx="9144000" cy="13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172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7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5996ED-FDBC-4B35-9ABD-6D8E5CDF7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>
            <a:extLst>
              <a:ext uri="{FF2B5EF4-FFF2-40B4-BE49-F238E27FC236}">
                <a16:creationId xmlns:a16="http://schemas.microsoft.com/office/drawing/2014/main" id="{B86175A8-017D-2D28-C47B-EFACF4151FDE}"/>
              </a:ext>
            </a:extLst>
          </p:cNvPr>
          <p:cNvSpPr/>
          <p:nvPr/>
        </p:nvSpPr>
        <p:spPr>
          <a:xfrm>
            <a:off x="476131" y="414234"/>
            <a:ext cx="12188952" cy="40560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195"/>
              </a:lnSpc>
              <a:buNone/>
            </a:pPr>
            <a:r>
              <a:rPr lang="hr-HR" sz="2400" b="1">
                <a:solidFill>
                  <a:srgbClr val="0F33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6</a:t>
            </a:r>
            <a:r>
              <a:rPr lang="en-US" sz="2400" b="1">
                <a:solidFill>
                  <a:srgbClr val="0F33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MJERA:  </a:t>
            </a:r>
            <a:r>
              <a:rPr lang="hr-HR" sz="2400" b="1">
                <a:solidFill>
                  <a:srgbClr val="0F33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Uspostavljanje i upravljanje uslugama prijevoza na zahtjev</a:t>
            </a:r>
            <a:endParaRPr lang="en-US" sz="2400" b="1" dirty="0">
              <a:solidFill>
                <a:srgbClr val="0F3332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3C5C814C-CE3A-97C1-0AF1-A26EC0039774}"/>
              </a:ext>
            </a:extLst>
          </p:cNvPr>
          <p:cNvSpPr/>
          <p:nvPr/>
        </p:nvSpPr>
        <p:spPr>
          <a:xfrm>
            <a:off x="0" y="6103999"/>
            <a:ext cx="12188952" cy="752287"/>
          </a:xfrm>
          <a:prstGeom prst="rect">
            <a:avLst/>
          </a:prstGeom>
          <a:solidFill>
            <a:srgbClr val="F4F7F8"/>
          </a:solidFill>
        </p:spPr>
        <p:txBody>
          <a:bodyPr/>
          <a:lstStyle/>
          <a:p>
            <a:endParaRPr lang="hr-HR"/>
          </a:p>
        </p:txBody>
      </p:sp>
      <p:graphicFrame>
        <p:nvGraphicFramePr>
          <p:cNvPr id="3" name="Tablica 2">
            <a:extLst>
              <a:ext uri="{FF2B5EF4-FFF2-40B4-BE49-F238E27FC236}">
                <a16:creationId xmlns:a16="http://schemas.microsoft.com/office/drawing/2014/main" id="{2C691FE4-0888-F479-7121-E230DE4BD3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436159"/>
              </p:ext>
            </p:extLst>
          </p:nvPr>
        </p:nvGraphicFramePr>
        <p:xfrm>
          <a:off x="869849" y="1011347"/>
          <a:ext cx="9041406" cy="44014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53382">
                  <a:extLst>
                    <a:ext uri="{9D8B030D-6E8A-4147-A177-3AD203B41FA5}">
                      <a16:colId xmlns:a16="http://schemas.microsoft.com/office/drawing/2014/main" val="1338487089"/>
                    </a:ext>
                  </a:extLst>
                </a:gridCol>
                <a:gridCol w="6288024">
                  <a:extLst>
                    <a:ext uri="{9D8B030D-6E8A-4147-A177-3AD203B41FA5}">
                      <a16:colId xmlns:a16="http://schemas.microsoft.com/office/drawing/2014/main" val="3620324132"/>
                    </a:ext>
                  </a:extLst>
                </a:gridCol>
              </a:tblGrid>
              <a:tr h="6023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1200" kern="100">
                          <a:effectLst/>
                        </a:rPr>
                        <a:t>Kategorija troška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1200" kern="100">
                          <a:effectLst/>
                        </a:rPr>
                        <a:t> </a:t>
                      </a:r>
                      <a:endParaRPr lang="hr-HR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1200" kern="100">
                          <a:effectLst/>
                        </a:rPr>
                        <a:t>Konkretni troškovi: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1200" kern="100">
                          <a:effectLst/>
                        </a:rPr>
                        <a:t> </a:t>
                      </a:r>
                      <a:endParaRPr lang="hr-HR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1179371"/>
                  </a:ext>
                </a:extLst>
              </a:tr>
              <a:tr h="30685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1200" kern="100">
                          <a:effectLst/>
                        </a:rPr>
                        <a:t>Kapitalna ulaganja (CAPEX)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1200" kern="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1200" kern="1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1200" kern="100">
                          <a:effectLst/>
                        </a:rPr>
                        <a:t> </a:t>
                      </a:r>
                      <a:endParaRPr lang="hr-HR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hr-HR" sz="1400" kern="100" dirty="0">
                          <a:effectLst/>
                        </a:rPr>
                        <a:t>Kupnja vozila: Kupnja autobusa, kombija, bicikala ili električnih vozila EV) za ruralnu mobilnost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hr-HR" sz="1400" kern="100" dirty="0">
                          <a:effectLst/>
                        </a:rPr>
                        <a:t>Infrastruktura za punjenje/punjenje gorivom: Za električni pogon ili vozila s pogonom na vodik 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hr-HR" sz="1400" kern="100" dirty="0">
                          <a:effectLst/>
                        </a:rPr>
                        <a:t>Izgradnja objekata: Depoi, parking stanice ili prometna čvorišta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hr-HR" sz="1400" kern="100" dirty="0">
                          <a:effectLst/>
                        </a:rPr>
                        <a:t>IT sustavi: Sustavi za prodaju karata, praćenje u stvarnom vremenu i softver za upravljanje podacima</a:t>
                      </a:r>
                    </a:p>
                    <a:p>
                      <a:pPr marL="171450" indent="-171450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hr-HR" sz="1400" kern="100" dirty="0">
                          <a:effectLst/>
                        </a:rPr>
                        <a:t>Nadogradnja cesta/staza: Poboljšanje infrastrukture za sigurnije ili učinkovitije prometne pravce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1200" kern="100" dirty="0">
                          <a:effectLst/>
                        </a:rPr>
                        <a:t> </a:t>
                      </a:r>
                      <a:endParaRPr lang="hr-HR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6977707"/>
                  </a:ext>
                </a:extLst>
              </a:tr>
              <a:tr h="7306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1200" kern="100">
                          <a:effectLst/>
                        </a:rPr>
                        <a:t>Subvencije ili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1200" kern="100">
                          <a:effectLst/>
                        </a:rPr>
                        <a:t>Programi pomoći</a:t>
                      </a:r>
                      <a:endParaRPr lang="hr-HR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hr-HR" sz="1400" kern="100" dirty="0">
                          <a:effectLst/>
                        </a:rPr>
                        <a:t>• Financijska pomoć/ vaučeri za korisnike s niskim prihodima ili drugih ranjivih korisnika kako bi se osigurala kontinuirana dostupnost prijevoza</a:t>
                      </a:r>
                      <a:endParaRPr lang="hr-HR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12459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38343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7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120FF0-E79E-4769-6BDC-AB9E4A637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>
            <a:extLst>
              <a:ext uri="{FF2B5EF4-FFF2-40B4-BE49-F238E27FC236}">
                <a16:creationId xmlns:a16="http://schemas.microsoft.com/office/drawing/2014/main" id="{57CDCDC0-1BDF-CD77-65CE-738A5C5C48C2}"/>
              </a:ext>
            </a:extLst>
          </p:cNvPr>
          <p:cNvSpPr/>
          <p:nvPr/>
        </p:nvSpPr>
        <p:spPr>
          <a:xfrm>
            <a:off x="1316635" y="414234"/>
            <a:ext cx="12188952" cy="40560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195"/>
              </a:lnSpc>
              <a:buNone/>
            </a:pPr>
            <a:r>
              <a:rPr lang="hr-HR" sz="2400" b="1" dirty="0">
                <a:solidFill>
                  <a:srgbClr val="0F33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6</a:t>
            </a:r>
            <a:r>
              <a:rPr lang="en-US" sz="2400" b="1" dirty="0">
                <a:solidFill>
                  <a:srgbClr val="0F33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MJERA:  </a:t>
            </a:r>
            <a:r>
              <a:rPr lang="hr-HR" sz="2400" b="1" dirty="0">
                <a:solidFill>
                  <a:srgbClr val="0F33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Uspostavljanje i upravljanje uslugama prijevoza na zahtjev</a:t>
            </a:r>
            <a:endParaRPr lang="en-US" sz="2400" b="1" dirty="0">
              <a:solidFill>
                <a:srgbClr val="0F3332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D66BD463-C7C8-3C88-6842-C170E6B790AA}"/>
              </a:ext>
            </a:extLst>
          </p:cNvPr>
          <p:cNvSpPr/>
          <p:nvPr/>
        </p:nvSpPr>
        <p:spPr>
          <a:xfrm>
            <a:off x="0" y="6103999"/>
            <a:ext cx="12188952" cy="752287"/>
          </a:xfrm>
          <a:prstGeom prst="rect">
            <a:avLst/>
          </a:prstGeom>
          <a:solidFill>
            <a:srgbClr val="F4F7F8"/>
          </a:solidFill>
        </p:spPr>
        <p:txBody>
          <a:bodyPr/>
          <a:lstStyle/>
          <a:p>
            <a:endParaRPr lang="hr-HR"/>
          </a:p>
        </p:txBody>
      </p:sp>
      <p:sp>
        <p:nvSpPr>
          <p:cNvPr id="4" name="Pravokutnik 1">
            <a:extLst>
              <a:ext uri="{FF2B5EF4-FFF2-40B4-BE49-F238E27FC236}">
                <a16:creationId xmlns:a16="http://schemas.microsoft.com/office/drawing/2014/main" id="{F850EA7B-089A-40FC-FC72-FF626683C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7606" y="1003903"/>
            <a:ext cx="2019265" cy="983127"/>
          </a:xfrm>
          <a:prstGeom prst="rect">
            <a:avLst/>
          </a:prstGeom>
          <a:solidFill>
            <a:srgbClr val="0070C0"/>
          </a:solidFill>
          <a:ln w="19050">
            <a:solidFill>
              <a:srgbClr val="030E1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RS" altLang="sr-Latn-R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Komercijalne usluge</a:t>
            </a:r>
            <a:endParaRPr kumimoji="0" lang="sr-Latn-RS" altLang="sr-Latn-R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08F957CC-C6EE-C51A-2FD1-1D5A2368C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4658" y="1006481"/>
            <a:ext cx="2019265" cy="983127"/>
          </a:xfrm>
          <a:prstGeom prst="rect">
            <a:avLst/>
          </a:prstGeom>
          <a:solidFill>
            <a:srgbClr val="0070C0"/>
          </a:solidFill>
          <a:ln w="19050">
            <a:solidFill>
              <a:srgbClr val="030E1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RS" altLang="sr-Latn-R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Subvencionirane usluge</a:t>
            </a:r>
            <a:endParaRPr kumimoji="0" lang="sr-Latn-RS" altLang="sr-Latn-R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8C330453-EB01-329C-FC49-5ADA01EBA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3891" y="980734"/>
            <a:ext cx="2019265" cy="983127"/>
          </a:xfrm>
          <a:prstGeom prst="rect">
            <a:avLst/>
          </a:prstGeom>
          <a:solidFill>
            <a:srgbClr val="0070C0"/>
          </a:solidFill>
          <a:ln w="19050">
            <a:solidFill>
              <a:srgbClr val="030E1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RS" altLang="sr-Latn-R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Volonterske usluge</a:t>
            </a:r>
            <a:endParaRPr kumimoji="0" lang="sr-Latn-RS" altLang="sr-Latn-R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Suza 2">
            <a:extLst>
              <a:ext uri="{FF2B5EF4-FFF2-40B4-BE49-F238E27FC236}">
                <a16:creationId xmlns:a16="http://schemas.microsoft.com/office/drawing/2014/main" id="{CEAF653D-8C97-6D6B-7CBE-8D2DCBF2BA3A}"/>
              </a:ext>
            </a:extLst>
          </p:cNvPr>
          <p:cNvSpPr>
            <a:spLocks/>
          </p:cNvSpPr>
          <p:nvPr/>
        </p:nvSpPr>
        <p:spPr bwMode="auto">
          <a:xfrm>
            <a:off x="3178715" y="3152363"/>
            <a:ext cx="2126720" cy="1875912"/>
          </a:xfrm>
          <a:custGeom>
            <a:avLst/>
            <a:gdLst>
              <a:gd name="T0" fmla="*/ 0 w 1508760"/>
              <a:gd name="T1" fmla="*/ 560070 h 1120140"/>
              <a:gd name="T2" fmla="*/ 754380 w 1508760"/>
              <a:gd name="T3" fmla="*/ 0 h 1120140"/>
              <a:gd name="T4" fmla="*/ 1508760 w 1508760"/>
              <a:gd name="T5" fmla="*/ 0 h 1120140"/>
              <a:gd name="T6" fmla="*/ 1508760 w 1508760"/>
              <a:gd name="T7" fmla="*/ 560070 h 1120140"/>
              <a:gd name="T8" fmla="*/ 754380 w 1508760"/>
              <a:gd name="T9" fmla="*/ 1120140 h 1120140"/>
              <a:gd name="T10" fmla="*/ 0 w 1508760"/>
              <a:gd name="T11" fmla="*/ 560070 h 11201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08760"/>
              <a:gd name="T19" fmla="*/ 0 h 1120140"/>
              <a:gd name="T20" fmla="*/ 1508760 w 1508760"/>
              <a:gd name="T21" fmla="*/ 1120140 h 11201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08760" h="1120140">
                <a:moveTo>
                  <a:pt x="0" y="560070"/>
                </a:moveTo>
                <a:cubicBezTo>
                  <a:pt x="0" y="250752"/>
                  <a:pt x="337747" y="0"/>
                  <a:pt x="754380" y="0"/>
                </a:cubicBezTo>
                <a:lnTo>
                  <a:pt x="1508760" y="0"/>
                </a:lnTo>
                <a:lnTo>
                  <a:pt x="1508760" y="560070"/>
                </a:lnTo>
                <a:cubicBezTo>
                  <a:pt x="1508760" y="869388"/>
                  <a:pt x="1171013" y="1120140"/>
                  <a:pt x="754380" y="1120140"/>
                </a:cubicBezTo>
                <a:cubicBezTo>
                  <a:pt x="337747" y="1120140"/>
                  <a:pt x="0" y="869388"/>
                  <a:pt x="0" y="560070"/>
                </a:cubicBezTo>
                <a:close/>
              </a:path>
            </a:pathLst>
          </a:custGeom>
          <a:solidFill>
            <a:srgbClr val="60CAF3"/>
          </a:solidFill>
          <a:ln w="19050">
            <a:solidFill>
              <a:srgbClr val="030E1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RS" altLang="sr-Latn-RS" sz="20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CAPEX </a:t>
            </a:r>
            <a:endParaRPr kumimoji="0" lang="sr-Latn-RS" altLang="sr-Latn-R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18DA4327-3BC2-D502-EAA6-2C1F358F2784}"/>
              </a:ext>
            </a:extLst>
          </p:cNvPr>
          <p:cNvSpPr>
            <a:spLocks/>
          </p:cNvSpPr>
          <p:nvPr/>
        </p:nvSpPr>
        <p:spPr bwMode="auto">
          <a:xfrm flipH="1">
            <a:off x="6197833" y="3108159"/>
            <a:ext cx="2144629" cy="1918425"/>
          </a:xfrm>
          <a:custGeom>
            <a:avLst/>
            <a:gdLst>
              <a:gd name="T0" fmla="*/ 0 w 1520190"/>
              <a:gd name="T1" fmla="*/ 573405 h 1146810"/>
              <a:gd name="T2" fmla="*/ 760095 w 1520190"/>
              <a:gd name="T3" fmla="*/ 0 h 1146810"/>
              <a:gd name="T4" fmla="*/ 1524203 w 1520190"/>
              <a:gd name="T5" fmla="*/ -3028 h 1146810"/>
              <a:gd name="T6" fmla="*/ 1520190 w 1520190"/>
              <a:gd name="T7" fmla="*/ 573405 h 1146810"/>
              <a:gd name="T8" fmla="*/ 760095 w 1520190"/>
              <a:gd name="T9" fmla="*/ 1146810 h 1146810"/>
              <a:gd name="T10" fmla="*/ 0 w 1520190"/>
              <a:gd name="T11" fmla="*/ 573405 h 11468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20190"/>
              <a:gd name="T19" fmla="*/ 0 h 1146810"/>
              <a:gd name="T20" fmla="*/ 1520190 w 1520190"/>
              <a:gd name="T21" fmla="*/ 1146810 h 114681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20190" h="1146810">
                <a:moveTo>
                  <a:pt x="0" y="573405"/>
                </a:moveTo>
                <a:cubicBezTo>
                  <a:pt x="0" y="256722"/>
                  <a:pt x="340306" y="0"/>
                  <a:pt x="760095" y="0"/>
                </a:cubicBezTo>
                <a:lnTo>
                  <a:pt x="1524203" y="-3028"/>
                </a:lnTo>
                <a:cubicBezTo>
                  <a:pt x="1521528" y="189117"/>
                  <a:pt x="1520190" y="381261"/>
                  <a:pt x="1520190" y="573405"/>
                </a:cubicBezTo>
                <a:cubicBezTo>
                  <a:pt x="1520190" y="890088"/>
                  <a:pt x="1179884" y="1146810"/>
                  <a:pt x="760095" y="1146810"/>
                </a:cubicBezTo>
                <a:cubicBezTo>
                  <a:pt x="340306" y="1146810"/>
                  <a:pt x="0" y="890088"/>
                  <a:pt x="0" y="573405"/>
                </a:cubicBezTo>
                <a:close/>
              </a:path>
            </a:pathLst>
          </a:custGeom>
          <a:solidFill>
            <a:srgbClr val="60CAF3"/>
          </a:solidFill>
          <a:ln w="19050">
            <a:solidFill>
              <a:srgbClr val="030E1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RS" altLang="sr-Latn-RS" sz="2000" b="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OPEX</a:t>
            </a:r>
            <a:endParaRPr kumimoji="0" lang="sr-Latn-RS" altLang="sr-Latn-R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Pravokutnik 3">
            <a:extLst>
              <a:ext uri="{FF2B5EF4-FFF2-40B4-BE49-F238E27FC236}">
                <a16:creationId xmlns:a16="http://schemas.microsoft.com/office/drawing/2014/main" id="{9669AB4B-10A8-1776-F1B0-414A167BD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3199" y="5067015"/>
            <a:ext cx="4025098" cy="1248837"/>
          </a:xfrm>
          <a:prstGeom prst="rect">
            <a:avLst/>
          </a:prstGeom>
          <a:solidFill>
            <a:srgbClr val="0070C0"/>
          </a:solidFill>
          <a:ln w="19050">
            <a:solidFill>
              <a:srgbClr val="030E1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RS" altLang="sr-Latn-R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Infrastrukturni radovi (stanice za bicikle), </a:t>
            </a:r>
            <a:r>
              <a:rPr kumimoji="0" lang="sr-Latn-RS" altLang="sr-Latn-RS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kupnja</a:t>
            </a:r>
            <a:r>
              <a:rPr kumimoji="0" lang="sr-Latn-RS" altLang="sr-Latn-R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vozila, kontrolni centri…</a:t>
            </a:r>
            <a:endParaRPr kumimoji="0" lang="sr-Latn-RS" altLang="sr-Latn-RS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D78D932E-695C-161C-8B74-1D1C540A2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1126" y="5095423"/>
            <a:ext cx="3469912" cy="1046897"/>
          </a:xfrm>
          <a:prstGeom prst="rect">
            <a:avLst/>
          </a:prstGeom>
          <a:solidFill>
            <a:srgbClr val="0070C0"/>
          </a:solidFill>
          <a:ln w="19050">
            <a:solidFill>
              <a:srgbClr val="030E1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RS" altLang="sr-Latn-R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Troškovi zaposlenih, održavanje vozila, troškovi promocije, …</a:t>
            </a:r>
            <a:endParaRPr kumimoji="0" lang="sr-Latn-RS" altLang="sr-Latn-RS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2" name="Ravni poveznik 11">
            <a:extLst>
              <a:ext uri="{FF2B5EF4-FFF2-40B4-BE49-F238E27FC236}">
                <a16:creationId xmlns:a16="http://schemas.microsoft.com/office/drawing/2014/main" id="{A1E460B5-CDAB-0336-1605-AC915211C086}"/>
              </a:ext>
            </a:extLst>
          </p:cNvPr>
          <p:cNvCxnSpPr>
            <a:cxnSpLocks/>
          </p:cNvCxnSpPr>
          <p:nvPr/>
        </p:nvCxnSpPr>
        <p:spPr>
          <a:xfrm>
            <a:off x="2838844" y="1925220"/>
            <a:ext cx="1248027" cy="11099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Ravni poveznik 12">
            <a:extLst>
              <a:ext uri="{FF2B5EF4-FFF2-40B4-BE49-F238E27FC236}">
                <a16:creationId xmlns:a16="http://schemas.microsoft.com/office/drawing/2014/main" id="{C2DFF33F-1E43-9D09-E7D2-8902C2125B89}"/>
              </a:ext>
            </a:extLst>
          </p:cNvPr>
          <p:cNvCxnSpPr>
            <a:cxnSpLocks/>
          </p:cNvCxnSpPr>
          <p:nvPr/>
        </p:nvCxnSpPr>
        <p:spPr>
          <a:xfrm>
            <a:off x="6137348" y="2078524"/>
            <a:ext cx="960120" cy="9980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Ravni poveznik 13">
            <a:extLst>
              <a:ext uri="{FF2B5EF4-FFF2-40B4-BE49-F238E27FC236}">
                <a16:creationId xmlns:a16="http://schemas.microsoft.com/office/drawing/2014/main" id="{8A7927F7-5DF0-7AD6-173A-9B10687FCDCA}"/>
              </a:ext>
            </a:extLst>
          </p:cNvPr>
          <p:cNvCxnSpPr>
            <a:cxnSpLocks/>
          </p:cNvCxnSpPr>
          <p:nvPr/>
        </p:nvCxnSpPr>
        <p:spPr>
          <a:xfrm flipH="1">
            <a:off x="7327762" y="2074996"/>
            <a:ext cx="1014700" cy="9418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Ravni poveznik 14">
            <a:extLst>
              <a:ext uri="{FF2B5EF4-FFF2-40B4-BE49-F238E27FC236}">
                <a16:creationId xmlns:a16="http://schemas.microsoft.com/office/drawing/2014/main" id="{775933AA-8B4A-9740-D492-A56790F2C89D}"/>
              </a:ext>
            </a:extLst>
          </p:cNvPr>
          <p:cNvCxnSpPr>
            <a:cxnSpLocks/>
          </p:cNvCxnSpPr>
          <p:nvPr/>
        </p:nvCxnSpPr>
        <p:spPr>
          <a:xfrm flipH="1">
            <a:off x="4360955" y="2092181"/>
            <a:ext cx="987342" cy="9191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Ravni poveznik 15">
            <a:extLst>
              <a:ext uri="{FF2B5EF4-FFF2-40B4-BE49-F238E27FC236}">
                <a16:creationId xmlns:a16="http://schemas.microsoft.com/office/drawing/2014/main" id="{63191680-947A-C405-D009-15C3F7C7F085}"/>
              </a:ext>
            </a:extLst>
          </p:cNvPr>
          <p:cNvCxnSpPr>
            <a:cxnSpLocks/>
          </p:cNvCxnSpPr>
          <p:nvPr/>
        </p:nvCxnSpPr>
        <p:spPr>
          <a:xfrm>
            <a:off x="3610356" y="1898550"/>
            <a:ext cx="3060022" cy="11127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Ravni poveznik 16">
            <a:extLst>
              <a:ext uri="{FF2B5EF4-FFF2-40B4-BE49-F238E27FC236}">
                <a16:creationId xmlns:a16="http://schemas.microsoft.com/office/drawing/2014/main" id="{A0BAACA9-9542-1F29-962E-9AB571E5630E}"/>
              </a:ext>
            </a:extLst>
          </p:cNvPr>
          <p:cNvCxnSpPr>
            <a:cxnSpLocks/>
          </p:cNvCxnSpPr>
          <p:nvPr/>
        </p:nvCxnSpPr>
        <p:spPr>
          <a:xfrm flipH="1">
            <a:off x="4614863" y="2009685"/>
            <a:ext cx="3171895" cy="10296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4">
            <a:extLst>
              <a:ext uri="{FF2B5EF4-FFF2-40B4-BE49-F238E27FC236}">
                <a16:creationId xmlns:a16="http://schemas.microsoft.com/office/drawing/2014/main" id="{BF22FABC-0A36-E92B-149E-95090CA88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5594" y="80254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19" name="Rectangle 22">
            <a:extLst>
              <a:ext uri="{FF2B5EF4-FFF2-40B4-BE49-F238E27FC236}">
                <a16:creationId xmlns:a16="http://schemas.microsoft.com/office/drawing/2014/main" id="{73BE5B2D-85D6-CF28-97F0-8906414DF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5594" y="125974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464536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7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5E9757-016F-41F9-AB32-CA9E0FF30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>
            <a:extLst>
              <a:ext uri="{FF2B5EF4-FFF2-40B4-BE49-F238E27FC236}">
                <a16:creationId xmlns:a16="http://schemas.microsoft.com/office/drawing/2014/main" id="{02572B02-737B-E2E7-3805-84E100DBE4FA}"/>
              </a:ext>
            </a:extLst>
          </p:cNvPr>
          <p:cNvSpPr/>
          <p:nvPr/>
        </p:nvSpPr>
        <p:spPr>
          <a:xfrm>
            <a:off x="476131" y="414234"/>
            <a:ext cx="12188952" cy="40560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195"/>
              </a:lnSpc>
              <a:buNone/>
            </a:pPr>
            <a:r>
              <a:rPr lang="hr-HR" sz="2600" b="1" dirty="0">
                <a:solidFill>
                  <a:schemeClr val="tx2"/>
                </a:solidFill>
                <a:latin typeface="+mj-lt"/>
                <a:ea typeface="Roboto" pitchFamily="34" charset="-122"/>
                <a:cs typeface="Roboto" pitchFamily="34" charset="-120"/>
              </a:rPr>
              <a:t>7</a:t>
            </a:r>
            <a:r>
              <a:rPr lang="en-US" sz="2600" b="1" dirty="0">
                <a:solidFill>
                  <a:schemeClr val="tx2"/>
                </a:solidFill>
                <a:latin typeface="+mj-lt"/>
                <a:ea typeface="Roboto" pitchFamily="34" charset="-122"/>
                <a:cs typeface="Roboto" pitchFamily="34" charset="-120"/>
              </a:rPr>
              <a:t>. MJERA: </a:t>
            </a:r>
            <a:r>
              <a:rPr lang="hr-HR" sz="2600" b="1" dirty="0">
                <a:solidFill>
                  <a:schemeClr val="tx2"/>
                </a:solidFill>
                <a:latin typeface="+mj-lt"/>
                <a:ea typeface="Roboto" pitchFamily="34" charset="-122"/>
                <a:cs typeface="Roboto" pitchFamily="34" charset="-120"/>
              </a:rPr>
              <a:t>Potpora kupnji vozila s nultim emisijama za ranjiva kućanstva</a:t>
            </a:r>
            <a:endParaRPr lang="en-US" sz="2600" b="1" dirty="0">
              <a:solidFill>
                <a:schemeClr val="tx2"/>
              </a:solidFill>
              <a:latin typeface="+mj-lt"/>
              <a:ea typeface="Roboto" pitchFamily="34" charset="-122"/>
              <a:cs typeface="Roboto" pitchFamily="34" charset="-12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B84AB679-9345-1C37-C5E6-1A985414DB78}"/>
              </a:ext>
            </a:extLst>
          </p:cNvPr>
          <p:cNvSpPr/>
          <p:nvPr/>
        </p:nvSpPr>
        <p:spPr>
          <a:xfrm>
            <a:off x="652731" y="1387166"/>
            <a:ext cx="699912" cy="699912"/>
          </a:xfrm>
          <a:prstGeom prst="roundRect">
            <a:avLst>
              <a:gd name="adj" fmla="val 13064"/>
            </a:avLst>
          </a:prstGeom>
          <a:noFill/>
          <a:ln w="25400">
            <a:solidFill>
              <a:srgbClr val="DC582A"/>
            </a:solidFill>
            <a:prstDash val="solid"/>
            <a:miter lim="800000"/>
          </a:ln>
        </p:spPr>
        <p:txBody>
          <a:bodyPr/>
          <a:lstStyle/>
          <a:p>
            <a:endParaRPr lang="hr-HR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47752C35-8C46-3D03-7CB9-0D7062314E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86" y="1575237"/>
            <a:ext cx="295201" cy="323769"/>
          </a:xfrm>
          <a:prstGeom prst="rect">
            <a:avLst/>
          </a:prstGeom>
        </p:spPr>
      </p:pic>
      <p:sp>
        <p:nvSpPr>
          <p:cNvPr id="8" name="Object 7">
            <a:extLst>
              <a:ext uri="{FF2B5EF4-FFF2-40B4-BE49-F238E27FC236}">
                <a16:creationId xmlns:a16="http://schemas.microsoft.com/office/drawing/2014/main" id="{0895E385-E61C-F66B-1858-8000FBB1F932}"/>
              </a:ext>
            </a:extLst>
          </p:cNvPr>
          <p:cNvSpPr/>
          <p:nvPr/>
        </p:nvSpPr>
        <p:spPr>
          <a:xfrm>
            <a:off x="1554999" y="1494574"/>
            <a:ext cx="4359160" cy="130762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093"/>
              </a:lnSpc>
            </a:pPr>
            <a:r>
              <a:rPr lang="en-US" sz="1530" b="1" kern="0" spc="31" dirty="0">
                <a:solidFill>
                  <a:srgbClr val="0F3332"/>
                </a:solidFill>
                <a:latin typeface="+mj-lt"/>
                <a:ea typeface="Lato" pitchFamily="34" charset="-122"/>
                <a:cs typeface="Lato" pitchFamily="34" charset="-120"/>
              </a:rPr>
              <a:t>ULAGANJA </a:t>
            </a:r>
            <a:r>
              <a:rPr lang="en-US" sz="1400" kern="100" dirty="0"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sz="1600" kern="1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hr-HR" sz="1600" kern="100" dirty="0">
                <a:latin typeface="+mj-lt"/>
                <a:cs typeface="Times New Roman" panose="02020603050405020304" pitchFamily="18" charset="0"/>
              </a:rPr>
              <a:t>uspostava izravnih subvencija ili bespovratnih sredstava kojima se pokriva znatan dio troškova električnih automobila, bicikala i električnih bicikala za kućanstva s niskim prihodima</a:t>
            </a:r>
          </a:p>
          <a:p>
            <a:pPr>
              <a:lnSpc>
                <a:spcPts val="2093"/>
              </a:lnSpc>
            </a:pPr>
            <a:endParaRPr lang="hr-HR" kern="100" dirty="0"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ts val="2093"/>
              </a:lnSpc>
            </a:pPr>
            <a:r>
              <a:rPr lang="hr-HR" kern="100" dirty="0">
                <a:latin typeface="+mj-lt"/>
                <a:cs typeface="Times New Roman" panose="02020603050405020304" pitchFamily="18" charset="0"/>
              </a:rPr>
              <a:t>Dodatno uključuje: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r-HR" sz="1600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N</a:t>
            </a:r>
            <a:r>
              <a:rPr lang="hr-HR" sz="16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abavu vozila s nultim emisijama do 2 godine starosti – intenzitet potpore može biti od 50 – 80 %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r-HR" sz="1600" kern="100" dirty="0">
                <a:latin typeface="+mj-lt"/>
                <a:cs typeface="Times New Roman" panose="02020603050405020304" pitchFamily="18" charset="0"/>
              </a:rPr>
              <a:t>Usluge dijeljenja vozila (car </a:t>
            </a:r>
            <a:r>
              <a:rPr lang="hr-HR" sz="1600" kern="100" dirty="0" err="1">
                <a:latin typeface="+mj-lt"/>
                <a:cs typeface="Times New Roman" panose="02020603050405020304" pitchFamily="18" charset="0"/>
              </a:rPr>
              <a:t>sharing</a:t>
            </a:r>
            <a:r>
              <a:rPr lang="hr-HR" sz="1600" kern="100" dirty="0">
                <a:latin typeface="+mj-lt"/>
                <a:cs typeface="Times New Roman" panose="02020603050405020304" pitchFamily="18" charset="0"/>
              </a:rPr>
              <a:t>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r-HR" sz="1600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Društveni leasing osobnih vozila</a:t>
            </a:r>
            <a:endParaRPr lang="hr-HR" sz="1600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r-HR" sz="16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Ugradnju kućnih punionica </a:t>
            </a:r>
          </a:p>
          <a:p>
            <a:pPr>
              <a:lnSpc>
                <a:spcPts val="2093"/>
              </a:lnSpc>
            </a:pPr>
            <a:endParaRPr lang="hr-HR" sz="1600" kern="0" spc="31" dirty="0">
              <a:solidFill>
                <a:srgbClr val="0F3332"/>
              </a:solidFill>
              <a:latin typeface="+mj-lt"/>
              <a:ea typeface="Lato" pitchFamily="34" charset="-122"/>
              <a:cs typeface="Lato" pitchFamily="34" charset="-120"/>
            </a:endParaRPr>
          </a:p>
          <a:p>
            <a:pPr>
              <a:lnSpc>
                <a:spcPts val="2093"/>
              </a:lnSpc>
            </a:pPr>
            <a:endParaRPr lang="hr-HR" sz="1600" kern="0" spc="31" dirty="0">
              <a:solidFill>
                <a:srgbClr val="0F3332"/>
              </a:solidFill>
              <a:latin typeface="+mj-lt"/>
              <a:ea typeface="Lato" pitchFamily="34" charset="-122"/>
              <a:cs typeface="Lato" pitchFamily="34" charset="-120"/>
            </a:endParaRPr>
          </a:p>
          <a:p>
            <a:pPr marL="285750" indent="-285750">
              <a:lnSpc>
                <a:spcPts val="1836"/>
              </a:lnSpc>
              <a:spcBef>
                <a:spcPts val="539"/>
              </a:spcBef>
              <a:buSzPct val="100000"/>
              <a:buFontTx/>
              <a:buChar char="-"/>
            </a:pPr>
            <a:endParaRPr lang="hr-HR" kern="100" noProof="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6449ED1E-7219-27FE-349A-4D6976AEF673}"/>
              </a:ext>
            </a:extLst>
          </p:cNvPr>
          <p:cNvSpPr txBox="1"/>
          <p:nvPr/>
        </p:nvSpPr>
        <p:spPr>
          <a:xfrm>
            <a:off x="6277843" y="1163748"/>
            <a:ext cx="5261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b="1" u="sng" kern="100" dirty="0"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hr-HR" sz="1800" b="1" u="sng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SVRHA/CILJ</a:t>
            </a:r>
            <a:r>
              <a:rPr lang="hr-HR" sz="18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</a:p>
          <a:p>
            <a:endParaRPr lang="hr-HR" dirty="0">
              <a:latin typeface="+mj-lt"/>
            </a:endParaRPr>
          </a:p>
        </p:txBody>
      </p:sp>
      <p:graphicFrame>
        <p:nvGraphicFramePr>
          <p:cNvPr id="12" name="Dijagram 11">
            <a:extLst>
              <a:ext uri="{FF2B5EF4-FFF2-40B4-BE49-F238E27FC236}">
                <a16:creationId xmlns:a16="http://schemas.microsoft.com/office/drawing/2014/main" id="{F0B8B3AD-EAA7-A017-601A-240EBA0451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1615390"/>
              </p:ext>
            </p:extLst>
          </p:nvPr>
        </p:nvGraphicFramePr>
        <p:xfrm>
          <a:off x="7212759" y="1910914"/>
          <a:ext cx="3626601" cy="4016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0128027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7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6AF38A-047E-DCB3-0D10-496F5CA4B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>
            <a:extLst>
              <a:ext uri="{FF2B5EF4-FFF2-40B4-BE49-F238E27FC236}">
                <a16:creationId xmlns:a16="http://schemas.microsoft.com/office/drawing/2014/main" id="{A34DF04E-EF64-47AC-0D83-F1D5D80739F8}"/>
              </a:ext>
            </a:extLst>
          </p:cNvPr>
          <p:cNvSpPr/>
          <p:nvPr/>
        </p:nvSpPr>
        <p:spPr>
          <a:xfrm>
            <a:off x="476131" y="249500"/>
            <a:ext cx="12188952" cy="40560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195"/>
              </a:lnSpc>
              <a:buNone/>
            </a:pPr>
            <a:r>
              <a:rPr lang="hr-HR" sz="2400" b="1" dirty="0">
                <a:solidFill>
                  <a:schemeClr val="tx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7</a:t>
            </a:r>
            <a:r>
              <a:rPr lang="en-US" sz="2400" b="1" dirty="0">
                <a:solidFill>
                  <a:schemeClr val="tx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MJERA:  </a:t>
            </a:r>
            <a:r>
              <a:rPr lang="hr-HR" sz="2400" b="1" dirty="0">
                <a:solidFill>
                  <a:schemeClr val="tx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Potpora kupnji vozila s nultim emisijama za ranjiva kućanstva</a:t>
            </a:r>
            <a:endParaRPr lang="en-US" sz="2400" b="1" dirty="0">
              <a:solidFill>
                <a:schemeClr val="tx2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8ACB7E09-7CC7-8AEA-795A-6AD2FF8FE2AF}"/>
              </a:ext>
            </a:extLst>
          </p:cNvPr>
          <p:cNvSpPr/>
          <p:nvPr/>
        </p:nvSpPr>
        <p:spPr>
          <a:xfrm>
            <a:off x="652731" y="1387166"/>
            <a:ext cx="699912" cy="699912"/>
          </a:xfrm>
          <a:prstGeom prst="roundRect">
            <a:avLst>
              <a:gd name="adj" fmla="val 13064"/>
            </a:avLst>
          </a:prstGeom>
          <a:noFill/>
          <a:ln w="25400">
            <a:solidFill>
              <a:srgbClr val="DC582A"/>
            </a:solidFill>
            <a:prstDash val="solid"/>
            <a:miter lim="800000"/>
          </a:ln>
        </p:spPr>
        <p:txBody>
          <a:bodyPr/>
          <a:lstStyle/>
          <a:p>
            <a:endParaRPr lang="hr-HR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52D70962-A65D-6BA6-4B4F-3465C19CD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86" y="1575237"/>
            <a:ext cx="295201" cy="323769"/>
          </a:xfrm>
          <a:prstGeom prst="rect">
            <a:avLst/>
          </a:prstGeom>
        </p:spPr>
      </p:pic>
      <p:sp>
        <p:nvSpPr>
          <p:cNvPr id="8" name="Object 7">
            <a:extLst>
              <a:ext uri="{FF2B5EF4-FFF2-40B4-BE49-F238E27FC236}">
                <a16:creationId xmlns:a16="http://schemas.microsoft.com/office/drawing/2014/main" id="{2A144F49-7FC8-91D1-A504-374A45AF9F1D}"/>
              </a:ext>
            </a:extLst>
          </p:cNvPr>
          <p:cNvSpPr/>
          <p:nvPr/>
        </p:nvSpPr>
        <p:spPr>
          <a:xfrm>
            <a:off x="1554999" y="1494574"/>
            <a:ext cx="4359160" cy="26574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hr-HR" sz="1800" b="1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CILJNE SKUPINE</a:t>
            </a:r>
            <a: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r>
              <a:rPr lang="hr-H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hr-HR" b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800"/>
              </a:spcAft>
              <a:buFontTx/>
              <a:buChar char="-"/>
            </a:pPr>
            <a:r>
              <a:rPr lang="hr-HR" b="1" kern="100" dirty="0">
                <a:solidFill>
                  <a:srgbClr val="262626"/>
                </a:solidFill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Krajnji korisnici: </a:t>
            </a:r>
            <a:r>
              <a:rPr lang="hr-HR" sz="18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ranjivi korisnici usluga prijevoza - pojedinci i kućanstva</a:t>
            </a:r>
            <a:r>
              <a:rPr lang="hr-HR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, obitelji (uključujući posebno samohrane roditelje) s više djece, koji žive u područjima s nedostupnim i </a:t>
            </a:r>
            <a:r>
              <a:rPr lang="hr-HR" dirty="0" err="1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nepriuštivim</a:t>
            </a:r>
            <a:r>
              <a:rPr lang="hr-HR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javnim prijevozom</a:t>
            </a:r>
          </a:p>
          <a:p>
            <a:pPr marL="285750" indent="-285750">
              <a:spcAft>
                <a:spcPts val="800"/>
              </a:spcAft>
              <a:buFontTx/>
              <a:buChar char="-"/>
            </a:pPr>
            <a:r>
              <a:rPr lang="hr-HR" sz="18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Kućanstva u materijalnoj i socijalnoj deprivaciji</a:t>
            </a:r>
          </a:p>
          <a:p>
            <a:pPr>
              <a:spcAft>
                <a:spcPts val="800"/>
              </a:spcAft>
            </a:pPr>
            <a:endParaRPr lang="hr-HR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ts val="2093"/>
              </a:lnSpc>
              <a:buNone/>
            </a:pPr>
            <a:endParaRPr lang="hr-HR" sz="1530" kern="0" spc="31" dirty="0">
              <a:solidFill>
                <a:srgbClr val="0F3332"/>
              </a:solidFill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 algn="l">
              <a:lnSpc>
                <a:spcPts val="2093"/>
              </a:lnSpc>
              <a:buNone/>
            </a:pPr>
            <a:endParaRPr lang="hr-HR" sz="1530" kern="0" spc="31" dirty="0">
              <a:solidFill>
                <a:srgbClr val="0F3332"/>
              </a:solidFill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 algn="l">
              <a:lnSpc>
                <a:spcPts val="2093"/>
              </a:lnSpc>
              <a:buNone/>
            </a:pPr>
            <a:endParaRPr lang="en-US" dirty="0"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4EF84D8D-53F6-F999-4CF5-0AD27906077B}"/>
              </a:ext>
            </a:extLst>
          </p:cNvPr>
          <p:cNvSpPr/>
          <p:nvPr/>
        </p:nvSpPr>
        <p:spPr>
          <a:xfrm>
            <a:off x="0" y="6103999"/>
            <a:ext cx="12188952" cy="752287"/>
          </a:xfrm>
          <a:prstGeom prst="rect">
            <a:avLst/>
          </a:prstGeom>
          <a:solidFill>
            <a:srgbClr val="F4F7F8"/>
          </a:solidFill>
        </p:spPr>
        <p:txBody>
          <a:bodyPr/>
          <a:lstStyle/>
          <a:p>
            <a:endParaRPr lang="hr-HR"/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4B4B2707-551F-50F2-7BA1-248C329A690D}"/>
              </a:ext>
            </a:extLst>
          </p:cNvPr>
          <p:cNvSpPr/>
          <p:nvPr/>
        </p:nvSpPr>
        <p:spPr>
          <a:xfrm>
            <a:off x="7085909" y="1575237"/>
            <a:ext cx="4359160" cy="26574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hr-HR" sz="1800" b="1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POKAZATELJI</a:t>
            </a:r>
            <a: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r>
              <a:rPr lang="hr-H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 fontAlgn="base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r-HR" dirty="0">
                <a:latin typeface="+mj-lt"/>
                <a:cs typeface="Times New Roman" panose="02020603050405020304" pitchFamily="18" charset="0"/>
              </a:rPr>
              <a:t>Broj vozila s nultom emisijom (ZEV) kupljenih putem programa potpore.</a:t>
            </a:r>
          </a:p>
          <a:p>
            <a:pPr marL="342900" lvl="0" indent="-342900" fontAlgn="base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r-HR" dirty="0">
                <a:latin typeface="+mj-lt"/>
                <a:cs typeface="Times New Roman" panose="02020603050405020304" pitchFamily="18" charset="0"/>
              </a:rPr>
              <a:t>Broj ranjivih kućanstava koja imaju koristi od programa (%)</a:t>
            </a:r>
          </a:p>
          <a:p>
            <a:pPr marL="342900" lvl="0" indent="-342900" fontAlgn="base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r-HR" dirty="0">
                <a:latin typeface="+mj-lt"/>
                <a:cs typeface="Times New Roman" panose="02020603050405020304" pitchFamily="18" charset="0"/>
              </a:rPr>
              <a:t>Regionalna raspodjela subvencioniranih kupnji ZEV-a, čime se osigurava pravedan pristup u urbanim i ruralnim područjima.</a:t>
            </a:r>
          </a:p>
          <a:p>
            <a:pPr algn="l">
              <a:lnSpc>
                <a:spcPts val="2093"/>
              </a:lnSpc>
              <a:buNone/>
            </a:pPr>
            <a:endParaRPr lang="hr-HR" sz="1530" kern="0" spc="31" dirty="0">
              <a:solidFill>
                <a:srgbClr val="0F3332"/>
              </a:solidFill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 algn="l">
              <a:lnSpc>
                <a:spcPts val="2093"/>
              </a:lnSpc>
              <a:buNone/>
            </a:pPr>
            <a:endParaRPr lang="en-US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95728C15-0032-6E18-D03C-F9996D0147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4790" y="1387166"/>
            <a:ext cx="771633" cy="762106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>
                <a:extLst>
                  <a:ext uri="{FF2B5EF4-FFF2-40B4-BE49-F238E27FC236}">
                    <a16:creationId xmlns:a16="http://schemas.microsoft.com/office/drawing/2014/main" id="{7A62779F-056D-4E0C-5774-FC6541C31B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13820537"/>
                  </p:ext>
                </p:extLst>
              </p:nvPr>
            </p:nvGraphicFramePr>
            <p:xfrm>
              <a:off x="5556699" y="4118352"/>
              <a:ext cx="2464066" cy="249014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464066" cy="2490148"/>
                    </a:xfrm>
                    <a:prstGeom prst="rect">
                      <a:avLst/>
                    </a:prstGeom>
                  </am3d:spPr>
                  <am3d:camera>
                    <am3d:pos x="0" y="0" z="5849924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73151" d="1000000"/>
                    <am3d:preTrans dx="0" dy="-58172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1552012" ay="2307451" az="-1006849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317000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>
                <a:extLst>
                  <a:ext uri="{FF2B5EF4-FFF2-40B4-BE49-F238E27FC236}">
                    <a16:creationId xmlns:a16="http://schemas.microsoft.com/office/drawing/2014/main" id="{7A62779F-056D-4E0C-5774-FC6541C31B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56699" y="4118352"/>
                <a:ext cx="2464066" cy="2490148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kstniOkvir 8">
            <a:extLst>
              <a:ext uri="{FF2B5EF4-FFF2-40B4-BE49-F238E27FC236}">
                <a16:creationId xmlns:a16="http://schemas.microsoft.com/office/drawing/2014/main" id="{72456B8F-FF86-F0A2-E1C0-715A34F5EB81}"/>
              </a:ext>
            </a:extLst>
          </p:cNvPr>
          <p:cNvSpPr txBox="1"/>
          <p:nvPr/>
        </p:nvSpPr>
        <p:spPr>
          <a:xfrm>
            <a:off x="6061346" y="5024569"/>
            <a:ext cx="1422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solidFill>
                  <a:schemeClr val="tx2"/>
                </a:solidFill>
              </a:rPr>
              <a:t>5 %</a:t>
            </a:r>
          </a:p>
        </p:txBody>
      </p:sp>
    </p:spTree>
    <p:extLst>
      <p:ext uri="{BB962C8B-B14F-4D97-AF65-F5344CB8AC3E}">
        <p14:creationId xmlns:p14="http://schemas.microsoft.com/office/powerpoint/2010/main" val="24594346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7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25B218-F102-FF5A-8829-A92D1DA5D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>
            <a:extLst>
              <a:ext uri="{FF2B5EF4-FFF2-40B4-BE49-F238E27FC236}">
                <a16:creationId xmlns:a16="http://schemas.microsoft.com/office/drawing/2014/main" id="{BD655355-0968-788A-0FB3-19828E6C7833}"/>
              </a:ext>
            </a:extLst>
          </p:cNvPr>
          <p:cNvSpPr/>
          <p:nvPr/>
        </p:nvSpPr>
        <p:spPr>
          <a:xfrm>
            <a:off x="260374" y="384561"/>
            <a:ext cx="12188952" cy="40560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195"/>
              </a:lnSpc>
              <a:buNone/>
            </a:pPr>
            <a:r>
              <a:rPr lang="hr-HR" sz="2600" b="1" dirty="0">
                <a:solidFill>
                  <a:schemeClr val="tx2"/>
                </a:solidFill>
                <a:latin typeface="+mj-lt"/>
                <a:ea typeface="Roboto" pitchFamily="34" charset="-122"/>
                <a:cs typeface="Roboto" pitchFamily="34" charset="-120"/>
              </a:rPr>
              <a:t>8</a:t>
            </a:r>
            <a:r>
              <a:rPr lang="en-US" sz="2600" b="1" dirty="0">
                <a:solidFill>
                  <a:schemeClr val="tx2"/>
                </a:solidFill>
                <a:latin typeface="+mj-lt"/>
                <a:ea typeface="Roboto" pitchFamily="34" charset="-122"/>
                <a:cs typeface="Roboto" pitchFamily="34" charset="-120"/>
              </a:rPr>
              <a:t>. MJERA:  </a:t>
            </a:r>
            <a:r>
              <a:rPr lang="hr-HR" sz="2600" b="1" dirty="0">
                <a:solidFill>
                  <a:schemeClr val="tx2"/>
                </a:solidFill>
                <a:latin typeface="+mj-lt"/>
                <a:ea typeface="Roboto" pitchFamily="34" charset="-122"/>
                <a:cs typeface="Roboto" pitchFamily="34" charset="-120"/>
              </a:rPr>
              <a:t> Potpora kupnji vozila s nultim emisijama za ranjiva mikro 				poduzeća</a:t>
            </a:r>
            <a:endParaRPr lang="en-US" sz="2600" b="1" dirty="0">
              <a:solidFill>
                <a:schemeClr val="tx2"/>
              </a:solidFill>
              <a:latin typeface="+mj-lt"/>
              <a:ea typeface="Roboto" pitchFamily="34" charset="-122"/>
              <a:cs typeface="Roboto" pitchFamily="34" charset="-12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EF293D42-008A-C59E-D7D2-02ED29A88D60}"/>
              </a:ext>
            </a:extLst>
          </p:cNvPr>
          <p:cNvSpPr/>
          <p:nvPr/>
        </p:nvSpPr>
        <p:spPr>
          <a:xfrm>
            <a:off x="652731" y="1387166"/>
            <a:ext cx="699912" cy="699912"/>
          </a:xfrm>
          <a:prstGeom prst="roundRect">
            <a:avLst>
              <a:gd name="adj" fmla="val 13064"/>
            </a:avLst>
          </a:prstGeom>
          <a:noFill/>
          <a:ln w="25400">
            <a:solidFill>
              <a:srgbClr val="DC582A"/>
            </a:solidFill>
            <a:prstDash val="solid"/>
            <a:miter lim="800000"/>
          </a:ln>
        </p:spPr>
        <p:txBody>
          <a:bodyPr/>
          <a:lstStyle/>
          <a:p>
            <a:endParaRPr lang="hr-HR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4F8861D3-70D8-C1DF-1FF5-B37CB0470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86" y="1575237"/>
            <a:ext cx="295201" cy="323769"/>
          </a:xfrm>
          <a:prstGeom prst="rect">
            <a:avLst/>
          </a:prstGeom>
        </p:spPr>
      </p:pic>
      <p:sp>
        <p:nvSpPr>
          <p:cNvPr id="8" name="Object 7">
            <a:extLst>
              <a:ext uri="{FF2B5EF4-FFF2-40B4-BE49-F238E27FC236}">
                <a16:creationId xmlns:a16="http://schemas.microsoft.com/office/drawing/2014/main" id="{C3263FA7-0FA5-6F81-B616-126D71B472B9}"/>
              </a:ext>
            </a:extLst>
          </p:cNvPr>
          <p:cNvSpPr/>
          <p:nvPr/>
        </p:nvSpPr>
        <p:spPr>
          <a:xfrm>
            <a:off x="1554999" y="1494573"/>
            <a:ext cx="4359160" cy="41098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093"/>
              </a:lnSpc>
            </a:pPr>
            <a:r>
              <a:rPr lang="en-US" b="1" u="sng" kern="100" dirty="0">
                <a:latin typeface="+mj-lt"/>
                <a:cs typeface="Times New Roman" panose="02020603050405020304" pitchFamily="18" charset="0"/>
              </a:rPr>
              <a:t>ULAGANJA</a:t>
            </a:r>
            <a:r>
              <a:rPr lang="en-US" sz="1530" b="1" kern="0" spc="31" dirty="0">
                <a:solidFill>
                  <a:srgbClr val="0F3332"/>
                </a:solidFill>
                <a:latin typeface="+mj-lt"/>
                <a:ea typeface="Lato" pitchFamily="34" charset="-122"/>
                <a:cs typeface="Lato" pitchFamily="34" charset="-120"/>
              </a:rPr>
              <a:t> </a:t>
            </a:r>
            <a:r>
              <a:rPr lang="en-US" sz="1400" kern="100" dirty="0"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sz="1600" kern="1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hr-HR" sz="1600" kern="100" dirty="0">
                <a:latin typeface="+mj-lt"/>
                <a:cs typeface="Times New Roman" panose="02020603050405020304" pitchFamily="18" charset="0"/>
              </a:rPr>
              <a:t>promicati i primjenjivati </a:t>
            </a:r>
            <a:r>
              <a:rPr lang="hr-HR" sz="1600" kern="100" dirty="0" err="1">
                <a:latin typeface="+mj-lt"/>
                <a:cs typeface="Times New Roman" panose="02020603050405020304" pitchFamily="18" charset="0"/>
              </a:rPr>
              <a:t>dekarbonizaciju</a:t>
            </a:r>
            <a:r>
              <a:rPr lang="hr-HR" sz="1600" kern="100" dirty="0">
                <a:latin typeface="+mj-lt"/>
                <a:cs typeface="Times New Roman" panose="02020603050405020304" pitchFamily="18" charset="0"/>
              </a:rPr>
              <a:t> prometa dodjeljivanjem bespovratnih sredstava i financijskih instrumenata ranjivim mikro poduzećima za kupnju:</a:t>
            </a:r>
          </a:p>
          <a:p>
            <a:pPr>
              <a:lnSpc>
                <a:spcPts val="2093"/>
              </a:lnSpc>
            </a:pPr>
            <a:endParaRPr lang="hr-HR" kern="100" dirty="0">
              <a:latin typeface="+mj-lt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r-HR" sz="1600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različitih kategorija električnih vozila na 4 kotača za upotrebu u poslovne svrhe (automobili i kombiji), putem bespovratnih sredstava i leasinga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r-HR" sz="16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ugradnju punionica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r-HR" sz="1600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električnih teretnih i običnih bicikala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r-HR" sz="16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električnih mopeda</a:t>
            </a:r>
          </a:p>
          <a:p>
            <a:pPr>
              <a:lnSpc>
                <a:spcPts val="2093"/>
              </a:lnSpc>
            </a:pPr>
            <a:endParaRPr lang="hr-HR" sz="1600" kern="0" spc="31" dirty="0">
              <a:solidFill>
                <a:srgbClr val="0F3332"/>
              </a:solidFill>
              <a:latin typeface="+mj-lt"/>
              <a:ea typeface="Lato" pitchFamily="34" charset="-122"/>
              <a:cs typeface="Lato" pitchFamily="34" charset="-120"/>
            </a:endParaRPr>
          </a:p>
          <a:p>
            <a:pPr marL="285750" indent="-285750">
              <a:lnSpc>
                <a:spcPts val="1836"/>
              </a:lnSpc>
              <a:spcBef>
                <a:spcPts val="539"/>
              </a:spcBef>
              <a:buSzPct val="100000"/>
              <a:buFontTx/>
              <a:buChar char="-"/>
            </a:pPr>
            <a:endParaRPr lang="hr-HR" kern="100" noProof="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6162E1E1-88CC-EF9F-4F47-84FCDC295CF1}"/>
              </a:ext>
            </a:extLst>
          </p:cNvPr>
          <p:cNvSpPr txBox="1"/>
          <p:nvPr/>
        </p:nvSpPr>
        <p:spPr>
          <a:xfrm>
            <a:off x="6277843" y="1163748"/>
            <a:ext cx="5261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b="1" u="sng" kern="100" dirty="0"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hr-HR" sz="1800" b="1" u="sng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SVRHA/CILJ</a:t>
            </a:r>
            <a:r>
              <a:rPr lang="hr-HR" sz="18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</a:p>
          <a:p>
            <a:endParaRPr lang="hr-HR" dirty="0">
              <a:latin typeface="+mj-lt"/>
            </a:endParaRPr>
          </a:p>
        </p:txBody>
      </p:sp>
      <p:graphicFrame>
        <p:nvGraphicFramePr>
          <p:cNvPr id="12" name="Dijagram 11">
            <a:extLst>
              <a:ext uri="{FF2B5EF4-FFF2-40B4-BE49-F238E27FC236}">
                <a16:creationId xmlns:a16="http://schemas.microsoft.com/office/drawing/2014/main" id="{F0C41952-7660-1153-F8A1-BFF04512A4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8854528"/>
              </p:ext>
            </p:extLst>
          </p:nvPr>
        </p:nvGraphicFramePr>
        <p:xfrm>
          <a:off x="7212759" y="1910914"/>
          <a:ext cx="3626601" cy="4016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Slika 5">
            <a:extLst>
              <a:ext uri="{FF2B5EF4-FFF2-40B4-BE49-F238E27FC236}">
                <a16:creationId xmlns:a16="http://schemas.microsoft.com/office/drawing/2014/main" id="{EA52CE24-58C2-87A0-31B8-4ED8D72BA7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54999" y="4935546"/>
            <a:ext cx="3179530" cy="177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4109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7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D906D0-417F-01F2-9F8D-B7BDBA180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>
            <a:extLst>
              <a:ext uri="{FF2B5EF4-FFF2-40B4-BE49-F238E27FC236}">
                <a16:creationId xmlns:a16="http://schemas.microsoft.com/office/drawing/2014/main" id="{B1DB06F7-D966-1B51-110E-6790C9307120}"/>
              </a:ext>
            </a:extLst>
          </p:cNvPr>
          <p:cNvSpPr/>
          <p:nvPr/>
        </p:nvSpPr>
        <p:spPr>
          <a:xfrm>
            <a:off x="301471" y="342315"/>
            <a:ext cx="12188952" cy="40560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195"/>
              </a:lnSpc>
              <a:buNone/>
            </a:pPr>
            <a:r>
              <a:rPr lang="hr-HR" sz="2600" b="1" dirty="0">
                <a:solidFill>
                  <a:schemeClr val="tx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8</a:t>
            </a:r>
            <a:r>
              <a:rPr lang="en-US" sz="2600" b="1" dirty="0">
                <a:solidFill>
                  <a:schemeClr val="tx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MJERA:  </a:t>
            </a:r>
            <a:r>
              <a:rPr lang="hr-HR" sz="2600" b="1" dirty="0">
                <a:solidFill>
                  <a:schemeClr val="tx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Potpora kupnji vozila s nultim emisijama za ranjiva mikro poduzeća</a:t>
            </a:r>
            <a:endParaRPr lang="en-US" sz="2600" b="1" dirty="0">
              <a:solidFill>
                <a:schemeClr val="tx2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1B0C3A58-1569-E436-9144-0A0847581936}"/>
              </a:ext>
            </a:extLst>
          </p:cNvPr>
          <p:cNvSpPr/>
          <p:nvPr/>
        </p:nvSpPr>
        <p:spPr>
          <a:xfrm>
            <a:off x="652731" y="1387166"/>
            <a:ext cx="699912" cy="699912"/>
          </a:xfrm>
          <a:prstGeom prst="roundRect">
            <a:avLst>
              <a:gd name="adj" fmla="val 13064"/>
            </a:avLst>
          </a:prstGeom>
          <a:noFill/>
          <a:ln w="25400">
            <a:solidFill>
              <a:srgbClr val="DC582A"/>
            </a:solidFill>
            <a:prstDash val="solid"/>
            <a:miter lim="800000"/>
          </a:ln>
        </p:spPr>
        <p:txBody>
          <a:bodyPr/>
          <a:lstStyle/>
          <a:p>
            <a:endParaRPr lang="hr-HR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D39F7077-2B6B-6747-5B5F-E72DF51B2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86" y="1575237"/>
            <a:ext cx="295201" cy="323769"/>
          </a:xfrm>
          <a:prstGeom prst="rect">
            <a:avLst/>
          </a:prstGeom>
        </p:spPr>
      </p:pic>
      <p:sp>
        <p:nvSpPr>
          <p:cNvPr id="8" name="Object 7">
            <a:extLst>
              <a:ext uri="{FF2B5EF4-FFF2-40B4-BE49-F238E27FC236}">
                <a16:creationId xmlns:a16="http://schemas.microsoft.com/office/drawing/2014/main" id="{AF403E90-95F2-4DC8-8158-86388B8EA2A9}"/>
              </a:ext>
            </a:extLst>
          </p:cNvPr>
          <p:cNvSpPr/>
          <p:nvPr/>
        </p:nvSpPr>
        <p:spPr>
          <a:xfrm>
            <a:off x="1554999" y="1494574"/>
            <a:ext cx="4359160" cy="26574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hr-HR" sz="1800" b="1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CILJNE SKUPINE</a:t>
            </a:r>
            <a: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r>
              <a:rPr lang="hr-H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hr-HR" b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800"/>
              </a:spcAft>
              <a:buFontTx/>
              <a:buChar char="-"/>
            </a:pPr>
            <a:r>
              <a:rPr lang="hr-HR" b="1" kern="100" dirty="0">
                <a:solidFill>
                  <a:srgbClr val="262626"/>
                </a:solidFill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Krajnji korisnici: </a:t>
            </a:r>
            <a:r>
              <a:rPr lang="hr-HR" sz="18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ranjiva mikro poduzeća s glavnim djelatnostima u prometnom i građevinskom sektoru, osjetljiva na trošak motornih goriva i drugih energenata</a:t>
            </a:r>
            <a:endParaRPr lang="hr-HR" dirty="0"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800"/>
              </a:spcAft>
              <a:buFontTx/>
              <a:buChar char="-"/>
            </a:pPr>
            <a:r>
              <a:rPr lang="hr-HR" sz="18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2.600 mikro poduzeća</a:t>
            </a:r>
          </a:p>
          <a:p>
            <a:pPr>
              <a:spcAft>
                <a:spcPts val="800"/>
              </a:spcAft>
            </a:pPr>
            <a:endParaRPr lang="hr-HR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ts val="2093"/>
              </a:lnSpc>
              <a:buNone/>
            </a:pPr>
            <a:endParaRPr lang="hr-HR" sz="1530" kern="0" spc="31" dirty="0">
              <a:solidFill>
                <a:srgbClr val="0F3332"/>
              </a:solidFill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 algn="l">
              <a:lnSpc>
                <a:spcPts val="2093"/>
              </a:lnSpc>
              <a:buNone/>
            </a:pPr>
            <a:endParaRPr lang="hr-HR" sz="1530" kern="0" spc="31" dirty="0">
              <a:solidFill>
                <a:srgbClr val="0F3332"/>
              </a:solidFill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 algn="l">
              <a:lnSpc>
                <a:spcPts val="2093"/>
              </a:lnSpc>
              <a:buNone/>
            </a:pPr>
            <a:endParaRPr lang="en-US" dirty="0"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69DFBFCA-17A2-0643-7CE5-8622963FBDC2}"/>
              </a:ext>
            </a:extLst>
          </p:cNvPr>
          <p:cNvSpPr/>
          <p:nvPr/>
        </p:nvSpPr>
        <p:spPr>
          <a:xfrm>
            <a:off x="0" y="6103999"/>
            <a:ext cx="12188952" cy="752287"/>
          </a:xfrm>
          <a:prstGeom prst="rect">
            <a:avLst/>
          </a:prstGeom>
          <a:solidFill>
            <a:srgbClr val="F4F7F8"/>
          </a:solidFill>
        </p:spPr>
        <p:txBody>
          <a:bodyPr/>
          <a:lstStyle/>
          <a:p>
            <a:endParaRPr lang="hr-HR"/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DBA117EF-EFCA-2E87-F839-2C2C38CF528C}"/>
              </a:ext>
            </a:extLst>
          </p:cNvPr>
          <p:cNvSpPr/>
          <p:nvPr/>
        </p:nvSpPr>
        <p:spPr>
          <a:xfrm>
            <a:off x="7085909" y="1575237"/>
            <a:ext cx="4359160" cy="32376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hr-HR" sz="1800" b="1" u="sng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POKAZATELJI</a:t>
            </a:r>
            <a: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r>
              <a:rPr lang="hr-H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 fontAlgn="base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r-HR" dirty="0">
                <a:latin typeface="+mj-lt"/>
                <a:cs typeface="Times New Roman" panose="02020603050405020304" pitchFamily="18" charset="0"/>
              </a:rPr>
              <a:t>Broj vozila s nultim emisijama kupljenih u okviru mjere potpore.</a:t>
            </a:r>
          </a:p>
          <a:p>
            <a:pPr marL="342900" lvl="0" indent="-342900" fontAlgn="base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r-HR" dirty="0">
                <a:latin typeface="+mj-lt"/>
                <a:cs typeface="Times New Roman" panose="02020603050405020304" pitchFamily="18" charset="0"/>
              </a:rPr>
              <a:t>Broj ranjivih mikro poduzeća koja su imala koristi od provedbe mjere (%)</a:t>
            </a:r>
          </a:p>
          <a:p>
            <a:pPr marL="342900" lvl="0" indent="-342900" fontAlgn="base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r-HR" dirty="0">
                <a:latin typeface="+mj-lt"/>
                <a:cs typeface="Times New Roman" panose="02020603050405020304" pitchFamily="18" charset="0"/>
              </a:rPr>
              <a:t>Regionalna distribucija podržanih ZEV kupnji</a:t>
            </a:r>
          </a:p>
          <a:p>
            <a:pPr marL="342900" lvl="0" indent="-342900" fontAlgn="base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r-HR" dirty="0">
                <a:latin typeface="+mj-lt"/>
                <a:cs typeface="Times New Roman" panose="02020603050405020304" pitchFamily="18" charset="0"/>
              </a:rPr>
              <a:t>Sektorska raspodjela podržanih ZEV kupnji</a:t>
            </a:r>
          </a:p>
          <a:p>
            <a:pPr marL="342900" lvl="0" indent="-342900" fontAlgn="base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r-HR" dirty="0">
                <a:latin typeface="+mj-lt"/>
                <a:cs typeface="Times New Roman" panose="02020603050405020304" pitchFamily="18" charset="0"/>
              </a:rPr>
              <a:t>Ušteda emisija CO</a:t>
            </a:r>
            <a:r>
              <a:rPr lang="hr-HR" baseline="-25000" dirty="0">
                <a:latin typeface="+mj-lt"/>
                <a:cs typeface="Times New Roman" panose="02020603050405020304" pitchFamily="18" charset="0"/>
              </a:rPr>
              <a:t>2</a:t>
            </a:r>
          </a:p>
          <a:p>
            <a:pPr lvl="0" fontAlgn="base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endParaRPr lang="hr-HR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ts val="2093"/>
              </a:lnSpc>
              <a:buNone/>
            </a:pPr>
            <a:endParaRPr lang="hr-HR" sz="1530" kern="0" spc="31" dirty="0">
              <a:solidFill>
                <a:srgbClr val="0F3332"/>
              </a:solidFill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 algn="l">
              <a:lnSpc>
                <a:spcPts val="2093"/>
              </a:lnSpc>
              <a:buNone/>
            </a:pPr>
            <a:endParaRPr lang="en-US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D0E14C36-FE96-B110-72CC-F595698CCB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4790" y="1387166"/>
            <a:ext cx="771633" cy="762106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>
                <a:extLst>
                  <a:ext uri="{FF2B5EF4-FFF2-40B4-BE49-F238E27FC236}">
                    <a16:creationId xmlns:a16="http://schemas.microsoft.com/office/drawing/2014/main" id="{6B07807A-3E17-9171-AF62-644FEFBDD3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39991438"/>
                  </p:ext>
                </p:extLst>
              </p:nvPr>
            </p:nvGraphicFramePr>
            <p:xfrm>
              <a:off x="4682126" y="3901357"/>
              <a:ext cx="2464066" cy="249014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464066" cy="2490148"/>
                    </a:xfrm>
                    <a:prstGeom prst="rect">
                      <a:avLst/>
                    </a:prstGeom>
                  </am3d:spPr>
                  <am3d:camera>
                    <am3d:pos x="0" y="0" z="5849924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73151" d="1000000"/>
                    <am3d:preTrans dx="0" dy="-58172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1552012" ay="2307451" az="-1006849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317000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>
                <a:extLst>
                  <a:ext uri="{FF2B5EF4-FFF2-40B4-BE49-F238E27FC236}">
                    <a16:creationId xmlns:a16="http://schemas.microsoft.com/office/drawing/2014/main" id="{6B07807A-3E17-9171-AF62-644FEFBDD3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82126" y="3901357"/>
                <a:ext cx="2464066" cy="2490148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kstniOkvir 10">
            <a:extLst>
              <a:ext uri="{FF2B5EF4-FFF2-40B4-BE49-F238E27FC236}">
                <a16:creationId xmlns:a16="http://schemas.microsoft.com/office/drawing/2014/main" id="{24285D59-8DBC-042E-F26C-A2A8269EE033}"/>
              </a:ext>
            </a:extLst>
          </p:cNvPr>
          <p:cNvSpPr txBox="1"/>
          <p:nvPr/>
        </p:nvSpPr>
        <p:spPr>
          <a:xfrm>
            <a:off x="5147959" y="4807574"/>
            <a:ext cx="1422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solidFill>
                  <a:schemeClr val="tx2"/>
                </a:solidFill>
              </a:rPr>
              <a:t>6 %</a:t>
            </a:r>
          </a:p>
        </p:txBody>
      </p:sp>
    </p:spTree>
    <p:extLst>
      <p:ext uri="{BB962C8B-B14F-4D97-AF65-F5344CB8AC3E}">
        <p14:creationId xmlns:p14="http://schemas.microsoft.com/office/powerpoint/2010/main" val="38088378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7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A7FD48-884E-E939-84DF-4D8EE1E6D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>
            <a:extLst>
              <a:ext uri="{FF2B5EF4-FFF2-40B4-BE49-F238E27FC236}">
                <a16:creationId xmlns:a16="http://schemas.microsoft.com/office/drawing/2014/main" id="{8677BF01-3059-5DAD-776B-893D334E72AA}"/>
              </a:ext>
            </a:extLst>
          </p:cNvPr>
          <p:cNvSpPr/>
          <p:nvPr/>
        </p:nvSpPr>
        <p:spPr>
          <a:xfrm>
            <a:off x="260374" y="384561"/>
            <a:ext cx="12188952" cy="40560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195"/>
              </a:lnSpc>
              <a:buNone/>
            </a:pPr>
            <a:r>
              <a:rPr lang="hr-HR" sz="2600" b="1" dirty="0">
                <a:latin typeface="+mj-lt"/>
                <a:ea typeface="Roboto" pitchFamily="34" charset="-122"/>
                <a:cs typeface="Roboto" pitchFamily="34" charset="-120"/>
              </a:rPr>
              <a:t>9</a:t>
            </a:r>
            <a:r>
              <a:rPr lang="en-US" sz="2600" b="1" dirty="0">
                <a:latin typeface="+mj-lt"/>
                <a:ea typeface="Roboto" pitchFamily="34" charset="-122"/>
                <a:cs typeface="Roboto" pitchFamily="34" charset="-120"/>
              </a:rPr>
              <a:t>. MJERA:  </a:t>
            </a:r>
            <a:r>
              <a:rPr lang="hr-HR" sz="2600" b="1" dirty="0">
                <a:latin typeface="+mj-lt"/>
                <a:ea typeface="Roboto" pitchFamily="34" charset="-122"/>
                <a:cs typeface="Roboto" pitchFamily="34" charset="-120"/>
              </a:rPr>
              <a:t> Daljnji razvoj željezničke infrastrukture na lokalnim i regionalnim prugama</a:t>
            </a:r>
            <a:endParaRPr lang="en-US" sz="2600" b="1" dirty="0">
              <a:latin typeface="+mj-lt"/>
              <a:ea typeface="Roboto" pitchFamily="34" charset="-122"/>
              <a:cs typeface="Roboto" pitchFamily="34" charset="-12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C2F92571-88F0-680C-7492-4087CAC528BA}"/>
              </a:ext>
            </a:extLst>
          </p:cNvPr>
          <p:cNvSpPr/>
          <p:nvPr/>
        </p:nvSpPr>
        <p:spPr>
          <a:xfrm>
            <a:off x="652731" y="1387166"/>
            <a:ext cx="699912" cy="699912"/>
          </a:xfrm>
          <a:prstGeom prst="roundRect">
            <a:avLst>
              <a:gd name="adj" fmla="val 13064"/>
            </a:avLst>
          </a:prstGeom>
          <a:noFill/>
          <a:ln w="25400">
            <a:solidFill>
              <a:srgbClr val="DC582A"/>
            </a:solidFill>
            <a:prstDash val="solid"/>
            <a:miter lim="800000"/>
          </a:ln>
        </p:spPr>
        <p:txBody>
          <a:bodyPr/>
          <a:lstStyle/>
          <a:p>
            <a:endParaRPr lang="hr-HR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F960DCA4-2140-07B3-952D-FA2D638C24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86" y="1575237"/>
            <a:ext cx="295201" cy="323769"/>
          </a:xfrm>
          <a:prstGeom prst="rect">
            <a:avLst/>
          </a:prstGeom>
        </p:spPr>
      </p:pic>
      <p:sp>
        <p:nvSpPr>
          <p:cNvPr id="8" name="Object 7">
            <a:extLst>
              <a:ext uri="{FF2B5EF4-FFF2-40B4-BE49-F238E27FC236}">
                <a16:creationId xmlns:a16="http://schemas.microsoft.com/office/drawing/2014/main" id="{FB374439-E591-675D-3B3A-B98A0155C605}"/>
              </a:ext>
            </a:extLst>
          </p:cNvPr>
          <p:cNvSpPr/>
          <p:nvPr/>
        </p:nvSpPr>
        <p:spPr>
          <a:xfrm>
            <a:off x="1554999" y="1494573"/>
            <a:ext cx="4359160" cy="41098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093"/>
              </a:lnSpc>
            </a:pPr>
            <a:r>
              <a:rPr lang="en-US" b="1" u="sng" kern="100" dirty="0">
                <a:latin typeface="+mj-lt"/>
                <a:cs typeface="Times New Roman" panose="02020603050405020304" pitchFamily="18" charset="0"/>
              </a:rPr>
              <a:t>ULAGANJA</a:t>
            </a:r>
            <a:r>
              <a:rPr lang="en-US" sz="1530" b="1" kern="0" spc="31" dirty="0">
                <a:solidFill>
                  <a:srgbClr val="0F3332"/>
                </a:solidFill>
                <a:latin typeface="+mj-lt"/>
                <a:ea typeface="Lato" pitchFamily="34" charset="-122"/>
                <a:cs typeface="Lato" pitchFamily="34" charset="-120"/>
              </a:rPr>
              <a:t> </a:t>
            </a:r>
            <a:r>
              <a:rPr lang="en-US" sz="1400" kern="100" dirty="0"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sz="1600" kern="1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hr-HR" sz="1600" kern="100" dirty="0">
                <a:latin typeface="+mj-lt"/>
                <a:cs typeface="Times New Roman" panose="02020603050405020304" pitchFamily="18" charset="0"/>
              </a:rPr>
              <a:t>željeznička infrastruktura na lokalnim i regionalnim prugama dodjeljivanjem bespovratnih sredstava korisniku Hrvatske željeznice</a:t>
            </a:r>
          </a:p>
          <a:p>
            <a:pPr>
              <a:lnSpc>
                <a:spcPts val="2093"/>
              </a:lnSpc>
            </a:pPr>
            <a:endParaRPr lang="hr-HR" kern="100" dirty="0"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ts val="2093"/>
              </a:lnSpc>
            </a:pPr>
            <a:endParaRPr lang="hr-HR" sz="1600" kern="0" spc="31" dirty="0">
              <a:solidFill>
                <a:srgbClr val="0F3332"/>
              </a:solidFill>
              <a:latin typeface="+mj-lt"/>
              <a:ea typeface="Lato" pitchFamily="34" charset="-122"/>
              <a:cs typeface="Lato" pitchFamily="34" charset="-120"/>
            </a:endParaRPr>
          </a:p>
          <a:p>
            <a:pPr marL="285750" indent="-285750">
              <a:lnSpc>
                <a:spcPts val="1836"/>
              </a:lnSpc>
              <a:spcBef>
                <a:spcPts val="539"/>
              </a:spcBef>
              <a:buSzPct val="100000"/>
              <a:buFontTx/>
              <a:buChar char="-"/>
            </a:pPr>
            <a:endParaRPr lang="hr-HR" kern="100" noProof="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D1A5A68D-0952-27F1-6F70-A15416EBCDC9}"/>
              </a:ext>
            </a:extLst>
          </p:cNvPr>
          <p:cNvSpPr txBox="1"/>
          <p:nvPr/>
        </p:nvSpPr>
        <p:spPr>
          <a:xfrm>
            <a:off x="6277843" y="1163748"/>
            <a:ext cx="5261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b="1" u="sng" kern="100" dirty="0"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hr-HR" sz="1800" b="1" u="sng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SVRHA/CILJ</a:t>
            </a:r>
            <a:r>
              <a:rPr lang="hr-HR" sz="18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</a:p>
          <a:p>
            <a:endParaRPr lang="hr-HR" dirty="0">
              <a:latin typeface="+mj-lt"/>
            </a:endParaRPr>
          </a:p>
        </p:txBody>
      </p:sp>
      <p:graphicFrame>
        <p:nvGraphicFramePr>
          <p:cNvPr id="12" name="Dijagram 11">
            <a:extLst>
              <a:ext uri="{FF2B5EF4-FFF2-40B4-BE49-F238E27FC236}">
                <a16:creationId xmlns:a16="http://schemas.microsoft.com/office/drawing/2014/main" id="{86BD3FEC-7837-9353-7C08-BD82ADEB5A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8808302"/>
              </p:ext>
            </p:extLst>
          </p:nvPr>
        </p:nvGraphicFramePr>
        <p:xfrm>
          <a:off x="7212759" y="1910914"/>
          <a:ext cx="3626601" cy="4016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2665479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7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5535A5-24A3-9E4D-3783-5CD91D5EC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>
            <a:extLst>
              <a:ext uri="{FF2B5EF4-FFF2-40B4-BE49-F238E27FC236}">
                <a16:creationId xmlns:a16="http://schemas.microsoft.com/office/drawing/2014/main" id="{7F29C1BE-B863-8C64-14BE-6A0048536BFE}"/>
              </a:ext>
            </a:extLst>
          </p:cNvPr>
          <p:cNvSpPr/>
          <p:nvPr/>
        </p:nvSpPr>
        <p:spPr>
          <a:xfrm>
            <a:off x="301471" y="342315"/>
            <a:ext cx="12188952" cy="40560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195"/>
              </a:lnSpc>
              <a:buNone/>
            </a:pPr>
            <a:r>
              <a:rPr lang="hr-HR" sz="2600" b="1" dirty="0">
                <a:latin typeface="+mj-lt"/>
                <a:ea typeface="Roboto" pitchFamily="34" charset="-122"/>
                <a:cs typeface="Roboto" pitchFamily="34" charset="-120"/>
              </a:rPr>
              <a:t>9</a:t>
            </a:r>
            <a:r>
              <a:rPr lang="en-US" sz="2600" b="1" dirty="0">
                <a:latin typeface="+mj-lt"/>
                <a:ea typeface="Roboto" pitchFamily="34" charset="-122"/>
                <a:cs typeface="Roboto" pitchFamily="34" charset="-120"/>
              </a:rPr>
              <a:t>. MJERA:  </a:t>
            </a:r>
            <a:r>
              <a:rPr lang="hr-HR" sz="2600" b="1" dirty="0">
                <a:latin typeface="+mj-lt"/>
                <a:ea typeface="Roboto" pitchFamily="34" charset="-122"/>
                <a:cs typeface="Roboto" pitchFamily="34" charset="-120"/>
              </a:rPr>
              <a:t> Daljnji razvoj željezničke infrastrukture na lokalnim i regionalnim prugama</a:t>
            </a:r>
            <a:endParaRPr lang="en-US" sz="2600" b="1" dirty="0">
              <a:latin typeface="+mj-lt"/>
              <a:ea typeface="Roboto" pitchFamily="34" charset="-122"/>
              <a:cs typeface="Roboto" pitchFamily="34" charset="-12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1671C183-2BE6-92AD-28E9-19D5409F108D}"/>
              </a:ext>
            </a:extLst>
          </p:cNvPr>
          <p:cNvSpPr/>
          <p:nvPr/>
        </p:nvSpPr>
        <p:spPr>
          <a:xfrm>
            <a:off x="652731" y="1387166"/>
            <a:ext cx="699912" cy="699912"/>
          </a:xfrm>
          <a:prstGeom prst="roundRect">
            <a:avLst>
              <a:gd name="adj" fmla="val 13064"/>
            </a:avLst>
          </a:prstGeom>
          <a:noFill/>
          <a:ln w="25400">
            <a:solidFill>
              <a:srgbClr val="DC582A"/>
            </a:solidFill>
            <a:prstDash val="solid"/>
            <a:miter lim="800000"/>
          </a:ln>
        </p:spPr>
        <p:txBody>
          <a:bodyPr/>
          <a:lstStyle/>
          <a:p>
            <a:endParaRPr lang="hr-HR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AA69377F-A5EA-E01E-A0C8-7CCB01353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86" y="1575237"/>
            <a:ext cx="295201" cy="323769"/>
          </a:xfrm>
          <a:prstGeom prst="rect">
            <a:avLst/>
          </a:prstGeom>
        </p:spPr>
      </p:pic>
      <p:sp>
        <p:nvSpPr>
          <p:cNvPr id="8" name="Object 7">
            <a:extLst>
              <a:ext uri="{FF2B5EF4-FFF2-40B4-BE49-F238E27FC236}">
                <a16:creationId xmlns:a16="http://schemas.microsoft.com/office/drawing/2014/main" id="{A2CF05A9-A2D0-9DBA-445F-FF3F866C9E15}"/>
              </a:ext>
            </a:extLst>
          </p:cNvPr>
          <p:cNvSpPr/>
          <p:nvPr/>
        </p:nvSpPr>
        <p:spPr>
          <a:xfrm>
            <a:off x="1554999" y="1494574"/>
            <a:ext cx="4359160" cy="26574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hr-HR" sz="1800" b="1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CILJNE SKUPINE</a:t>
            </a:r>
            <a: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r>
              <a:rPr lang="hr-H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hr-HR" b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800"/>
              </a:spcAft>
              <a:buFontTx/>
              <a:buChar char="-"/>
            </a:pPr>
            <a:r>
              <a:rPr lang="hr-HR" b="1" kern="100" dirty="0">
                <a:solidFill>
                  <a:srgbClr val="262626"/>
                </a:solidFill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Korisnici sredstava: </a:t>
            </a:r>
            <a:r>
              <a:rPr lang="hr-HR" sz="18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Hrvatske željeznice</a:t>
            </a:r>
            <a:endParaRPr lang="hr-HR" dirty="0"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hr-HR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ts val="2093"/>
              </a:lnSpc>
              <a:buNone/>
            </a:pPr>
            <a:endParaRPr lang="hr-HR" sz="1530" kern="0" spc="31" dirty="0">
              <a:solidFill>
                <a:srgbClr val="0F3332"/>
              </a:solidFill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 algn="l">
              <a:lnSpc>
                <a:spcPts val="2093"/>
              </a:lnSpc>
              <a:buNone/>
            </a:pPr>
            <a:endParaRPr lang="hr-HR" sz="1530" kern="0" spc="31" dirty="0">
              <a:solidFill>
                <a:srgbClr val="0F3332"/>
              </a:solidFill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 algn="l">
              <a:lnSpc>
                <a:spcPts val="2093"/>
              </a:lnSpc>
              <a:buNone/>
            </a:pPr>
            <a:endParaRPr lang="en-US" dirty="0"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7067B02A-EBEA-9C6C-2B66-559E691B9CDA}"/>
              </a:ext>
            </a:extLst>
          </p:cNvPr>
          <p:cNvSpPr/>
          <p:nvPr/>
        </p:nvSpPr>
        <p:spPr>
          <a:xfrm>
            <a:off x="0" y="6103999"/>
            <a:ext cx="12188952" cy="752287"/>
          </a:xfrm>
          <a:prstGeom prst="rect">
            <a:avLst/>
          </a:prstGeom>
          <a:solidFill>
            <a:srgbClr val="F4F7F8"/>
          </a:solidFill>
        </p:spPr>
        <p:txBody>
          <a:bodyPr/>
          <a:lstStyle/>
          <a:p>
            <a:endParaRPr lang="hr-HR"/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D20B0605-4DA8-4B9A-8B9E-4ADE546C64BF}"/>
              </a:ext>
            </a:extLst>
          </p:cNvPr>
          <p:cNvSpPr/>
          <p:nvPr/>
        </p:nvSpPr>
        <p:spPr>
          <a:xfrm>
            <a:off x="7085909" y="1575237"/>
            <a:ext cx="4359160" cy="32376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hr-HR" sz="1800" b="1" u="sng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POKAZATELJI</a:t>
            </a:r>
            <a:r>
              <a:rPr lang="hr-H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r>
              <a:rPr lang="hr-H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 fontAlgn="base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r-HR" dirty="0">
                <a:latin typeface="+mj-lt"/>
                <a:cs typeface="Times New Roman" panose="02020603050405020304" pitchFamily="18" charset="0"/>
              </a:rPr>
              <a:t>Broj vozila km obnovljenih pruga</a:t>
            </a:r>
          </a:p>
          <a:p>
            <a:pPr marL="342900" lvl="0" indent="-342900" fontAlgn="base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r-HR" dirty="0">
                <a:latin typeface="+mj-lt"/>
                <a:cs typeface="Times New Roman" panose="02020603050405020304" pitchFamily="18" charset="0"/>
              </a:rPr>
              <a:t>Broj ranjivih korisnika prijevoza koji koriste vlakove za svakodnevni prijevoz</a:t>
            </a:r>
          </a:p>
          <a:p>
            <a:pPr lvl="0" fontAlgn="base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endParaRPr lang="hr-HR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ts val="2093"/>
              </a:lnSpc>
              <a:buNone/>
            </a:pPr>
            <a:endParaRPr lang="hr-HR" sz="1530" kern="0" spc="31" dirty="0">
              <a:solidFill>
                <a:srgbClr val="0F3332"/>
              </a:solidFill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 algn="l">
              <a:lnSpc>
                <a:spcPts val="2093"/>
              </a:lnSpc>
              <a:buNone/>
            </a:pPr>
            <a:endParaRPr lang="en-US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4C5DD8EC-CD13-5071-C905-B0B08CABA9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4790" y="1387166"/>
            <a:ext cx="771633" cy="762106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>
                <a:extLst>
                  <a:ext uri="{FF2B5EF4-FFF2-40B4-BE49-F238E27FC236}">
                    <a16:creationId xmlns:a16="http://schemas.microsoft.com/office/drawing/2014/main" id="{C213381E-07D4-72FA-C665-EEC7899FCE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682126" y="3901357"/>
              <a:ext cx="2464066" cy="249014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464066" cy="2490148"/>
                    </a:xfrm>
                    <a:prstGeom prst="rect">
                      <a:avLst/>
                    </a:prstGeom>
                  </am3d:spPr>
                  <am3d:camera>
                    <am3d:pos x="0" y="0" z="5849924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73151" d="1000000"/>
                    <am3d:preTrans dx="0" dy="-58172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1552012" ay="2307451" az="-1006849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317000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>
                <a:extLst>
                  <a:ext uri="{FF2B5EF4-FFF2-40B4-BE49-F238E27FC236}">
                    <a16:creationId xmlns:a16="http://schemas.microsoft.com/office/drawing/2014/main" id="{C213381E-07D4-72FA-C665-EEC7899FCE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82126" y="3901357"/>
                <a:ext cx="2464066" cy="2490148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kstniOkvir 10">
            <a:extLst>
              <a:ext uri="{FF2B5EF4-FFF2-40B4-BE49-F238E27FC236}">
                <a16:creationId xmlns:a16="http://schemas.microsoft.com/office/drawing/2014/main" id="{D0EE22E1-3C5C-EB27-1CD3-0884D249A166}"/>
              </a:ext>
            </a:extLst>
          </p:cNvPr>
          <p:cNvSpPr txBox="1"/>
          <p:nvPr/>
        </p:nvSpPr>
        <p:spPr>
          <a:xfrm>
            <a:off x="4887311" y="4807574"/>
            <a:ext cx="1683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14,8 %</a:t>
            </a:r>
          </a:p>
        </p:txBody>
      </p:sp>
    </p:spTree>
    <p:extLst>
      <p:ext uri="{BB962C8B-B14F-4D97-AF65-F5344CB8AC3E}">
        <p14:creationId xmlns:p14="http://schemas.microsoft.com/office/powerpoint/2010/main" val="23158431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7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833684-8F0B-8148-F3AB-48A259356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>
            <a:extLst>
              <a:ext uri="{FF2B5EF4-FFF2-40B4-BE49-F238E27FC236}">
                <a16:creationId xmlns:a16="http://schemas.microsoft.com/office/drawing/2014/main" id="{9FE19635-120D-0E73-8695-8465E16EAE9D}"/>
              </a:ext>
            </a:extLst>
          </p:cNvPr>
          <p:cNvSpPr/>
          <p:nvPr/>
        </p:nvSpPr>
        <p:spPr>
          <a:xfrm>
            <a:off x="476131" y="414234"/>
            <a:ext cx="12188952" cy="40560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195"/>
              </a:lnSpc>
              <a:buNone/>
            </a:pPr>
            <a:r>
              <a:rPr lang="hr-HR" sz="2600" b="1" dirty="0">
                <a:solidFill>
                  <a:srgbClr val="0F33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10</a:t>
            </a:r>
            <a:r>
              <a:rPr lang="en-US" sz="2600" b="1" dirty="0">
                <a:solidFill>
                  <a:srgbClr val="0F33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MJERA:  </a:t>
            </a:r>
            <a:r>
              <a:rPr lang="hr-HR" sz="2600" b="1" dirty="0">
                <a:solidFill>
                  <a:srgbClr val="0F33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Izravna potpora dohotku</a:t>
            </a:r>
            <a:endParaRPr lang="en-US" sz="2600" b="1" dirty="0">
              <a:solidFill>
                <a:srgbClr val="0F3332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F2CEC8E3-ABED-02A4-35F9-CBFAB682EE47}"/>
              </a:ext>
            </a:extLst>
          </p:cNvPr>
          <p:cNvSpPr/>
          <p:nvPr/>
        </p:nvSpPr>
        <p:spPr>
          <a:xfrm>
            <a:off x="652731" y="1387166"/>
            <a:ext cx="699912" cy="699912"/>
          </a:xfrm>
          <a:prstGeom prst="roundRect">
            <a:avLst>
              <a:gd name="adj" fmla="val 13064"/>
            </a:avLst>
          </a:prstGeom>
          <a:noFill/>
          <a:ln w="25400">
            <a:solidFill>
              <a:srgbClr val="DC582A"/>
            </a:solidFill>
            <a:prstDash val="solid"/>
            <a:miter lim="800000"/>
          </a:ln>
        </p:spPr>
        <p:txBody>
          <a:bodyPr/>
          <a:lstStyle/>
          <a:p>
            <a:endParaRPr lang="hr-HR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7E7F32CA-29CD-744E-135E-29DA00389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86" y="1575237"/>
            <a:ext cx="295201" cy="323769"/>
          </a:xfrm>
          <a:prstGeom prst="rect">
            <a:avLst/>
          </a:prstGeom>
        </p:spPr>
      </p:pic>
      <p:sp>
        <p:nvSpPr>
          <p:cNvPr id="8" name="Object 7">
            <a:extLst>
              <a:ext uri="{FF2B5EF4-FFF2-40B4-BE49-F238E27FC236}">
                <a16:creationId xmlns:a16="http://schemas.microsoft.com/office/drawing/2014/main" id="{C703EE37-EA81-3254-5073-85A308892E44}"/>
              </a:ext>
            </a:extLst>
          </p:cNvPr>
          <p:cNvSpPr/>
          <p:nvPr/>
        </p:nvSpPr>
        <p:spPr>
          <a:xfrm>
            <a:off x="1554999" y="1494574"/>
            <a:ext cx="4359160" cy="287194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093"/>
              </a:lnSpc>
            </a:pPr>
            <a:r>
              <a:rPr lang="hr-HR" sz="1530" b="1" kern="0" spc="31" dirty="0">
                <a:solidFill>
                  <a:srgbClr val="0F3332"/>
                </a:solidFill>
                <a:latin typeface="+mj-lt"/>
                <a:ea typeface="Lato" pitchFamily="34" charset="-122"/>
                <a:cs typeface="Lato" pitchFamily="34" charset="-120"/>
              </a:rPr>
              <a:t>Namijenjena ranjivim skupinama društva za ublaženje troškova zelene tranzicije</a:t>
            </a:r>
            <a:endParaRPr lang="hr-HR" sz="1600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093"/>
              </a:lnSpc>
            </a:pPr>
            <a:endParaRPr lang="hr-HR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r-HR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Može biti dodijeljena korisnicima fosilnih goriva koja ulaze u EU ETS2 sustav i u iznosu koji pokriva razliku u cijeni prije i nakon uvođenja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r-HR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Mora biti ograničenog trajanja i smanjivati s vremenom te treba pratiti strukturne mjere zelene tranzicije</a:t>
            </a:r>
          </a:p>
          <a:p>
            <a:pPr>
              <a:lnSpc>
                <a:spcPts val="2093"/>
              </a:lnSpc>
            </a:pPr>
            <a:endParaRPr lang="hr-HR" sz="1600" kern="0" spc="31" dirty="0">
              <a:solidFill>
                <a:srgbClr val="0F3332"/>
              </a:solidFill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 marL="285750" indent="-285750">
              <a:lnSpc>
                <a:spcPts val="1836"/>
              </a:lnSpc>
              <a:spcBef>
                <a:spcPts val="539"/>
              </a:spcBef>
              <a:buSzPct val="100000"/>
              <a:buFontTx/>
              <a:buChar char="-"/>
            </a:pPr>
            <a:endParaRPr lang="hr-HR" kern="100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21437088-70F5-75BB-8E07-F8AAB2271783}"/>
              </a:ext>
            </a:extLst>
          </p:cNvPr>
          <p:cNvSpPr txBox="1"/>
          <p:nvPr/>
        </p:nvSpPr>
        <p:spPr>
          <a:xfrm>
            <a:off x="6277843" y="1163748"/>
            <a:ext cx="5261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b="1" u="sng" kern="100" dirty="0"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hr-HR" sz="1800" b="1" u="sng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SVRHA/CILJ</a:t>
            </a:r>
            <a:r>
              <a:rPr lang="hr-HR" sz="18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</a:p>
          <a:p>
            <a:endParaRPr lang="hr-HR" dirty="0">
              <a:latin typeface="+mj-lt"/>
            </a:endParaRPr>
          </a:p>
        </p:txBody>
      </p:sp>
      <p:graphicFrame>
        <p:nvGraphicFramePr>
          <p:cNvPr id="12" name="Dijagram 11">
            <a:extLst>
              <a:ext uri="{FF2B5EF4-FFF2-40B4-BE49-F238E27FC236}">
                <a16:creationId xmlns:a16="http://schemas.microsoft.com/office/drawing/2014/main" id="{C23AE9CF-DA3C-8D9B-8F93-AAB2F02251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3760822"/>
              </p:ext>
            </p:extLst>
          </p:nvPr>
        </p:nvGraphicFramePr>
        <p:xfrm>
          <a:off x="7212759" y="1910914"/>
          <a:ext cx="3626601" cy="4016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0793282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7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47CC78-BE21-3CAF-4D27-004653A3F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>
            <a:extLst>
              <a:ext uri="{FF2B5EF4-FFF2-40B4-BE49-F238E27FC236}">
                <a16:creationId xmlns:a16="http://schemas.microsoft.com/office/drawing/2014/main" id="{02D26FD1-7602-3C36-EA38-3A3220596D83}"/>
              </a:ext>
            </a:extLst>
          </p:cNvPr>
          <p:cNvSpPr/>
          <p:nvPr/>
        </p:nvSpPr>
        <p:spPr>
          <a:xfrm>
            <a:off x="476131" y="414234"/>
            <a:ext cx="12188952" cy="40560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195"/>
              </a:lnSpc>
              <a:buNone/>
            </a:pPr>
            <a:r>
              <a:rPr lang="hr-HR" sz="2600" b="1" dirty="0">
                <a:solidFill>
                  <a:srgbClr val="0F3332"/>
                </a:solidFill>
                <a:latin typeface="+mj-lt"/>
                <a:ea typeface="Roboto" pitchFamily="34" charset="-122"/>
                <a:cs typeface="Roboto" pitchFamily="34" charset="-120"/>
              </a:rPr>
              <a:t>10</a:t>
            </a:r>
            <a:r>
              <a:rPr lang="en-US" sz="2600" b="1" dirty="0">
                <a:solidFill>
                  <a:srgbClr val="0F3332"/>
                </a:solidFill>
                <a:latin typeface="+mj-lt"/>
                <a:ea typeface="Roboto" pitchFamily="34" charset="-122"/>
                <a:cs typeface="Roboto" pitchFamily="34" charset="-120"/>
              </a:rPr>
              <a:t>. MJERA:  </a:t>
            </a:r>
            <a:r>
              <a:rPr lang="hr-HR" sz="2600" b="1" dirty="0">
                <a:solidFill>
                  <a:srgbClr val="0F3332"/>
                </a:solidFill>
                <a:latin typeface="+mj-lt"/>
                <a:ea typeface="Roboto" pitchFamily="34" charset="-122"/>
                <a:cs typeface="Roboto" pitchFamily="34" charset="-120"/>
              </a:rPr>
              <a:t> Izravna potpora dohotku</a:t>
            </a:r>
            <a:endParaRPr lang="en-US" sz="2600" b="1" dirty="0">
              <a:solidFill>
                <a:srgbClr val="0F3332"/>
              </a:solidFill>
              <a:latin typeface="+mj-lt"/>
              <a:ea typeface="Roboto" pitchFamily="34" charset="-122"/>
              <a:cs typeface="Roboto" pitchFamily="34" charset="-12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3943845F-BDBF-9EF1-98FE-81292E03519E}"/>
              </a:ext>
            </a:extLst>
          </p:cNvPr>
          <p:cNvSpPr/>
          <p:nvPr/>
        </p:nvSpPr>
        <p:spPr>
          <a:xfrm>
            <a:off x="652731" y="1387166"/>
            <a:ext cx="699912" cy="699912"/>
          </a:xfrm>
          <a:prstGeom prst="roundRect">
            <a:avLst>
              <a:gd name="adj" fmla="val 13064"/>
            </a:avLst>
          </a:prstGeom>
          <a:noFill/>
          <a:ln w="25400">
            <a:solidFill>
              <a:srgbClr val="DC582A"/>
            </a:solidFill>
            <a:prstDash val="solid"/>
            <a:miter lim="800000"/>
          </a:ln>
        </p:spPr>
        <p:txBody>
          <a:bodyPr/>
          <a:lstStyle/>
          <a:p>
            <a:endParaRPr lang="hr-HR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4AE2E1F7-9A47-801B-C622-F9778FC42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86" y="1575237"/>
            <a:ext cx="295201" cy="323769"/>
          </a:xfrm>
          <a:prstGeom prst="rect">
            <a:avLst/>
          </a:prstGeom>
        </p:spPr>
      </p:pic>
      <p:sp>
        <p:nvSpPr>
          <p:cNvPr id="8" name="Object 7">
            <a:extLst>
              <a:ext uri="{FF2B5EF4-FFF2-40B4-BE49-F238E27FC236}">
                <a16:creationId xmlns:a16="http://schemas.microsoft.com/office/drawing/2014/main" id="{6DCDB85F-6391-ACF2-08D5-2600872E65B9}"/>
              </a:ext>
            </a:extLst>
          </p:cNvPr>
          <p:cNvSpPr/>
          <p:nvPr/>
        </p:nvSpPr>
        <p:spPr>
          <a:xfrm>
            <a:off x="1554999" y="1494574"/>
            <a:ext cx="4359160" cy="26574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hr-HR" sz="1800" b="1" u="sng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CILJNE SKUPINE</a:t>
            </a:r>
            <a:r>
              <a:rPr lang="hr-HR" sz="18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r>
              <a:rPr lang="hr-HR" sz="1800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hr-HR" b="1" kern="100" dirty="0"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800"/>
              </a:spcAft>
              <a:buFontTx/>
              <a:buChar char="-"/>
            </a:pPr>
            <a:r>
              <a:rPr lang="hr-HR" b="1" kern="100" dirty="0">
                <a:solidFill>
                  <a:srgbClr val="262626"/>
                </a:solidFill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Krajnji korisnici: </a:t>
            </a:r>
            <a:r>
              <a:rPr lang="hr-HR" sz="18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ranjive skupine društva, ovisne o fosilnim gorivima za grijanje i prijevoz</a:t>
            </a:r>
            <a:endParaRPr lang="hr-HR" dirty="0"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800"/>
              </a:spcAft>
              <a:buFontTx/>
              <a:buChar char="-"/>
            </a:pPr>
            <a:r>
              <a:rPr lang="hr-HR" dirty="0">
                <a:latin typeface="+mj-lt"/>
                <a:cs typeface="Times New Roman" panose="02020603050405020304" pitchFamily="18" charset="0"/>
              </a:rPr>
              <a:t>Osobe koje zadovoljavaju kriterije energetskog i prometnog siromaštva</a:t>
            </a:r>
          </a:p>
          <a:p>
            <a:pPr algn="l">
              <a:lnSpc>
                <a:spcPts val="2093"/>
              </a:lnSpc>
              <a:buNone/>
            </a:pPr>
            <a:endParaRPr lang="hr-HR" sz="1530" kern="0" spc="31" dirty="0">
              <a:solidFill>
                <a:srgbClr val="0F3332"/>
              </a:solidFill>
              <a:latin typeface="+mj-lt"/>
              <a:ea typeface="Lato" pitchFamily="34" charset="-122"/>
              <a:cs typeface="Lato" pitchFamily="34" charset="-120"/>
            </a:endParaRPr>
          </a:p>
          <a:p>
            <a:pPr algn="l">
              <a:lnSpc>
                <a:spcPts val="2093"/>
              </a:lnSpc>
              <a:buNone/>
            </a:pPr>
            <a:endParaRPr lang="hr-HR" sz="1530" kern="0" spc="31" dirty="0">
              <a:solidFill>
                <a:srgbClr val="0F3332"/>
              </a:solidFill>
              <a:latin typeface="+mj-lt"/>
              <a:ea typeface="Lato" pitchFamily="34" charset="-122"/>
              <a:cs typeface="Lato" pitchFamily="34" charset="-120"/>
            </a:endParaRPr>
          </a:p>
          <a:p>
            <a:pPr algn="l">
              <a:lnSpc>
                <a:spcPts val="2093"/>
              </a:lnSpc>
              <a:buNone/>
            </a:pPr>
            <a:endParaRPr lang="en-US" dirty="0">
              <a:latin typeface="+mj-lt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E4CE4DF7-05FB-5307-3EF0-C4945D6ABAE8}"/>
              </a:ext>
            </a:extLst>
          </p:cNvPr>
          <p:cNvSpPr/>
          <p:nvPr/>
        </p:nvSpPr>
        <p:spPr>
          <a:xfrm>
            <a:off x="0" y="6103999"/>
            <a:ext cx="12188952" cy="752287"/>
          </a:xfrm>
          <a:prstGeom prst="rect">
            <a:avLst/>
          </a:prstGeom>
          <a:solidFill>
            <a:srgbClr val="F4F7F8"/>
          </a:solidFill>
        </p:spPr>
        <p:txBody>
          <a:bodyPr/>
          <a:lstStyle/>
          <a:p>
            <a:endParaRPr lang="hr-HR"/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16D09CE8-A9E7-1F2B-BE58-50225FB527EB}"/>
              </a:ext>
            </a:extLst>
          </p:cNvPr>
          <p:cNvSpPr/>
          <p:nvPr/>
        </p:nvSpPr>
        <p:spPr>
          <a:xfrm>
            <a:off x="7085909" y="1575237"/>
            <a:ext cx="4359160" cy="32376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hr-HR" sz="1800" b="1" u="sng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POKAZATELJI</a:t>
            </a:r>
            <a:r>
              <a:rPr lang="hr-HR" sz="18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r>
              <a:rPr lang="hr-HR" sz="1800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 fontAlgn="base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hr-HR" dirty="0">
                <a:latin typeface="+mj-lt"/>
                <a:cs typeface="Times New Roman" panose="02020603050405020304" pitchFamily="18" charset="0"/>
              </a:rPr>
              <a:t>Broj korisnika </a:t>
            </a:r>
            <a:r>
              <a:rPr lang="hr-HR" dirty="0" err="1">
                <a:latin typeface="+mj-lt"/>
                <a:cs typeface="Times New Roman" panose="02020603050405020304" pitchFamily="18" charset="0"/>
              </a:rPr>
              <a:t>vouchera</a:t>
            </a:r>
            <a:endParaRPr lang="hr-HR" dirty="0">
              <a:latin typeface="+mj-lt"/>
              <a:cs typeface="Times New Roman" panose="02020603050405020304" pitchFamily="18" charset="0"/>
            </a:endParaRPr>
          </a:p>
          <a:p>
            <a:pPr lvl="0" fontAlgn="base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endParaRPr lang="hr-HR" dirty="0">
              <a:latin typeface="+mj-lt"/>
              <a:cs typeface="Times New Roman" panose="02020603050405020304" pitchFamily="18" charset="0"/>
            </a:endParaRPr>
          </a:p>
          <a:p>
            <a:pPr algn="l">
              <a:lnSpc>
                <a:spcPts val="2093"/>
              </a:lnSpc>
              <a:buNone/>
            </a:pPr>
            <a:endParaRPr lang="hr-HR" sz="1530" kern="0" spc="31" dirty="0">
              <a:solidFill>
                <a:srgbClr val="0F3332"/>
              </a:solidFill>
              <a:latin typeface="+mj-lt"/>
              <a:ea typeface="Lato" pitchFamily="34" charset="-122"/>
              <a:cs typeface="Lato" pitchFamily="34" charset="-120"/>
            </a:endParaRPr>
          </a:p>
          <a:p>
            <a:pPr algn="l">
              <a:lnSpc>
                <a:spcPts val="2093"/>
              </a:lnSpc>
              <a:buNone/>
            </a:pPr>
            <a:endParaRPr lang="en-US" dirty="0">
              <a:latin typeface="+mj-lt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DAE3B87C-38CA-9E0D-F971-F915CC2A29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4790" y="1387166"/>
            <a:ext cx="771633" cy="762106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>
                <a:extLst>
                  <a:ext uri="{FF2B5EF4-FFF2-40B4-BE49-F238E27FC236}">
                    <a16:creationId xmlns:a16="http://schemas.microsoft.com/office/drawing/2014/main" id="{6809E5B6-16FA-A188-4BB1-1F50FBA99E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3132540"/>
                  </p:ext>
                </p:extLst>
              </p:nvPr>
            </p:nvGraphicFramePr>
            <p:xfrm>
              <a:off x="7085908" y="2534682"/>
              <a:ext cx="2741485" cy="2770503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741485" cy="2770503"/>
                    </a:xfrm>
                    <a:prstGeom prst="rect">
                      <a:avLst/>
                    </a:prstGeom>
                  </am3d:spPr>
                  <am3d:camera>
                    <am3d:pos x="0" y="0" z="5849924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73151" d="1000000"/>
                    <am3d:preTrans dx="0" dy="-58172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1552012" ay="2307451" az="-1006849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352689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>
                <a:extLst>
                  <a:ext uri="{FF2B5EF4-FFF2-40B4-BE49-F238E27FC236}">
                    <a16:creationId xmlns:a16="http://schemas.microsoft.com/office/drawing/2014/main" id="{6809E5B6-16FA-A188-4BB1-1F50FBA99E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85908" y="2534682"/>
                <a:ext cx="2741485" cy="2770503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kstniOkvir 8">
            <a:extLst>
              <a:ext uri="{FF2B5EF4-FFF2-40B4-BE49-F238E27FC236}">
                <a16:creationId xmlns:a16="http://schemas.microsoft.com/office/drawing/2014/main" id="{93677EB2-6D47-E322-FC9E-72A99C0581EC}"/>
              </a:ext>
            </a:extLst>
          </p:cNvPr>
          <p:cNvSpPr txBox="1"/>
          <p:nvPr/>
        </p:nvSpPr>
        <p:spPr>
          <a:xfrm>
            <a:off x="7600110" y="3723517"/>
            <a:ext cx="1422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15 %</a:t>
            </a:r>
          </a:p>
        </p:txBody>
      </p:sp>
    </p:spTree>
    <p:extLst>
      <p:ext uri="{BB962C8B-B14F-4D97-AF65-F5344CB8AC3E}">
        <p14:creationId xmlns:p14="http://schemas.microsoft.com/office/powerpoint/2010/main" val="437941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05401-5591-46D6-FA14-3D4AD81BA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841D940-DD51-6418-D0D8-300743745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3024" y="1287834"/>
            <a:ext cx="7885566" cy="5304067"/>
          </a:xfrm>
        </p:spPr>
        <p:txBody>
          <a:bodyPr>
            <a:noAutofit/>
          </a:bodyPr>
          <a:lstStyle/>
          <a:p>
            <a:r>
              <a:rPr lang="hr-HR" sz="2000" dirty="0"/>
              <a:t>SFKP uvodi dvije definicije</a:t>
            </a:r>
          </a:p>
          <a:p>
            <a:endParaRPr lang="hr-HR" sz="2000" dirty="0"/>
          </a:p>
          <a:p>
            <a:pPr marL="0" indent="0">
              <a:buNone/>
            </a:pPr>
            <a:r>
              <a:rPr lang="bs-Latn-BA" sz="1600" b="1" i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„energetsko siromaštvo“</a:t>
            </a:r>
            <a:r>
              <a:rPr lang="bs-Latn-BA" sz="1600" i="1" dirty="0">
                <a:solidFill>
                  <a:srgbClr val="FF0000"/>
                </a:solidFill>
                <a:latin typeface="Minion Pro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s-Latn-BA" sz="1600" i="1" dirty="0">
                <a:solidFill>
                  <a:srgbClr val="231F20"/>
                </a:solidFill>
                <a:latin typeface="Minion Pro"/>
                <a:ea typeface="Arial" panose="020B0604020202020204" pitchFamily="34" charset="0"/>
                <a:cs typeface="Arial" panose="020B0604020202020204" pitchFamily="34" charset="0"/>
              </a:rPr>
              <a:t>– </a:t>
            </a:r>
            <a:r>
              <a:rPr lang="bs-Latn-BA" sz="1600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znači da kućanstvo </a:t>
            </a:r>
            <a:r>
              <a:rPr lang="bs-Latn-BA" sz="1600" u="sng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nema pristup osnovnim energetskim uslugama</a:t>
            </a:r>
            <a:r>
              <a:rPr lang="bs-Latn-BA" sz="1600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, pri čemu se takvim uslugama osiguravaju osnovne razine i pristojan životni i zdravstveni standard, uključujući </a:t>
            </a:r>
            <a:r>
              <a:rPr lang="bs-Latn-BA" sz="1600" u="sng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odgovarajuće grijanje, toplu vodu, hlađenje, rasvjetu i energiju za napajanje kućanskih uređaja</a:t>
            </a:r>
            <a:r>
              <a:rPr lang="bs-Latn-BA" sz="1600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, u relevantnom nacionalnom kontekstu, postojećim nacionalnim socijalnim politikama i ostalim relevantnim nacionalnim politikama, što je </a:t>
            </a:r>
            <a:r>
              <a:rPr lang="bs-Latn-BA" sz="1600" u="sng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uzrokovano kombinacijom čimbenika</a:t>
            </a:r>
            <a:r>
              <a:rPr lang="bs-Latn-BA" sz="1600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, uključujući barem </a:t>
            </a:r>
            <a:r>
              <a:rPr lang="bs-Latn-BA" sz="1600" u="sng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cjenovnu nepristupačnost</a:t>
            </a:r>
            <a:r>
              <a:rPr lang="bs-Latn-BA" sz="1600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bs-Latn-BA" sz="1600" u="sng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nedovoljan raspoloživ dohodak</a:t>
            </a:r>
            <a:r>
              <a:rPr lang="bs-Latn-BA" sz="1600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bs-Latn-BA" sz="1600" u="sng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visoke izdatke za energiju</a:t>
            </a:r>
            <a:r>
              <a:rPr lang="bs-Latn-BA" sz="1600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bs-Latn-BA" sz="1600" u="sng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loša energetska svojstva zgrada </a:t>
            </a:r>
            <a:r>
              <a:rPr lang="bs-Latn-BA" sz="1600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i </a:t>
            </a:r>
            <a:r>
              <a:rPr lang="bs-Latn-BA" sz="1600" u="sng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lošu energetsku učinkovitost domova</a:t>
            </a:r>
          </a:p>
          <a:p>
            <a:pPr>
              <a:buFontTx/>
              <a:buChar char="-"/>
            </a:pPr>
            <a:r>
              <a:rPr lang="bs-Latn-BA" sz="1400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Definicija energetskog siromaštva dopunjena je Zakonom o energetskoj učinkovitosti (NN, </a:t>
            </a:r>
            <a:r>
              <a:rPr lang="bs-Latn-BA" sz="1400" dirty="0">
                <a:solidFill>
                  <a:srgbClr val="231F20"/>
                </a:solidFill>
                <a:latin typeface="Arial" panose="020B0604020202020204" pitchFamily="34" charset="0"/>
              </a:rPr>
              <a:t>br. 127/14, 116/18, 25/20, 32/21, 41/21 i 40/25)</a:t>
            </a:r>
          </a:p>
          <a:p>
            <a:pPr marL="0" indent="0">
              <a:buNone/>
            </a:pPr>
            <a:endParaRPr lang="bs-Latn-BA" sz="1400" dirty="0">
              <a:solidFill>
                <a:srgbClr val="231F2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buNone/>
            </a:pPr>
            <a:r>
              <a:rPr lang="hr-HR" sz="1600" b="1" dirty="0">
                <a:solidFill>
                  <a:srgbClr val="231F20"/>
                </a:solidFill>
                <a:latin typeface="Arial" panose="020B0604020202020204" pitchFamily="34" charset="0"/>
              </a:rPr>
              <a:t>„</a:t>
            </a:r>
            <a:r>
              <a:rPr lang="hr-HR" sz="1600" b="1" i="1" dirty="0">
                <a:solidFill>
                  <a:srgbClr val="FF0000"/>
                </a:solidFill>
                <a:latin typeface="Arial" panose="020B0604020202020204" pitchFamily="34" charset="0"/>
              </a:rPr>
              <a:t>siromaštvo u pogledu prijevoza</a:t>
            </a:r>
            <a:r>
              <a:rPr lang="hr-HR" sz="1600" b="1" dirty="0">
                <a:solidFill>
                  <a:srgbClr val="231F20"/>
                </a:solidFill>
                <a:latin typeface="Arial" panose="020B0604020202020204" pitchFamily="34" charset="0"/>
              </a:rPr>
              <a:t>” </a:t>
            </a:r>
            <a:r>
              <a:rPr lang="hr-HR" sz="1600" dirty="0">
                <a:solidFill>
                  <a:srgbClr val="231F20"/>
                </a:solidFill>
                <a:latin typeface="Arial" panose="020B0604020202020204" pitchFamily="34" charset="0"/>
              </a:rPr>
              <a:t>znači </a:t>
            </a:r>
            <a:r>
              <a:rPr lang="hr-HR" sz="1600" u="sng" dirty="0">
                <a:solidFill>
                  <a:srgbClr val="231F20"/>
                </a:solidFill>
                <a:latin typeface="Arial" panose="020B0604020202020204" pitchFamily="34" charset="0"/>
              </a:rPr>
              <a:t>nemogućnost ili poteškoće </a:t>
            </a:r>
            <a:r>
              <a:rPr lang="hr-HR" sz="1600" dirty="0">
                <a:solidFill>
                  <a:srgbClr val="231F20"/>
                </a:solidFill>
                <a:latin typeface="Arial" panose="020B0604020202020204" pitchFamily="34" charset="0"/>
              </a:rPr>
              <a:t>pojedinaca i kućanstava </a:t>
            </a:r>
            <a:r>
              <a:rPr lang="hr-HR" sz="1600" u="sng" dirty="0">
                <a:solidFill>
                  <a:srgbClr val="231F20"/>
                </a:solidFill>
                <a:latin typeface="Arial" panose="020B0604020202020204" pitchFamily="34" charset="0"/>
              </a:rPr>
              <a:t>da pokriju troškove privatnog ili javnog prijevoza</a:t>
            </a:r>
            <a:r>
              <a:rPr lang="hr-HR" sz="1600" dirty="0">
                <a:solidFill>
                  <a:srgbClr val="231F20"/>
                </a:solidFill>
                <a:latin typeface="Arial" panose="020B0604020202020204" pitchFamily="34" charset="0"/>
              </a:rPr>
              <a:t> ili njihov </a:t>
            </a:r>
            <a:r>
              <a:rPr lang="hr-HR" sz="1600" u="sng" dirty="0">
                <a:solidFill>
                  <a:srgbClr val="231F20"/>
                </a:solidFill>
                <a:latin typeface="Arial" panose="020B0604020202020204" pitchFamily="34" charset="0"/>
              </a:rPr>
              <a:t>nedostatak pristupa prijevozu</a:t>
            </a:r>
            <a:r>
              <a:rPr lang="hr-HR" sz="1600" dirty="0">
                <a:solidFill>
                  <a:srgbClr val="231F20"/>
                </a:solidFill>
                <a:latin typeface="Arial" panose="020B0604020202020204" pitchFamily="34" charset="0"/>
              </a:rPr>
              <a:t> koji je potreban za pristup osnovnim socioekonomskim uslugama i djelatnostima ili </a:t>
            </a:r>
            <a:r>
              <a:rPr lang="hr-HR" sz="1600" u="sng" dirty="0">
                <a:solidFill>
                  <a:srgbClr val="231F20"/>
                </a:solidFill>
                <a:latin typeface="Arial" panose="020B0604020202020204" pitchFamily="34" charset="0"/>
              </a:rPr>
              <a:t>njihov ograničen pristup takvom prijevozu</a:t>
            </a:r>
            <a:r>
              <a:rPr lang="hr-HR" sz="1600" dirty="0">
                <a:solidFill>
                  <a:srgbClr val="231F20"/>
                </a:solidFill>
                <a:latin typeface="Arial" panose="020B0604020202020204" pitchFamily="34" charset="0"/>
              </a:rPr>
              <a:t>, uzimajući u obzir nacionalni i prostorni kontekst;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C0C3E2-88F8-E0C3-C4CD-EA35A337D3CE}"/>
              </a:ext>
            </a:extLst>
          </p:cNvPr>
          <p:cNvSpPr txBox="1"/>
          <p:nvPr/>
        </p:nvSpPr>
        <p:spPr>
          <a:xfrm>
            <a:off x="4946532" y="3678088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35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89B6D99-4F27-BD5E-95B5-1B620E981ADC}"/>
              </a:ext>
            </a:extLst>
          </p:cNvPr>
          <p:cNvSpPr txBox="1">
            <a:spLocks/>
          </p:cNvSpPr>
          <p:nvPr/>
        </p:nvSpPr>
        <p:spPr>
          <a:xfrm>
            <a:off x="4946532" y="143539"/>
            <a:ext cx="5469949" cy="846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hr-HR" sz="2400" b="1"/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:a16="http://schemas.microsoft.com/office/drawing/2014/main" id="{8B59B26E-A0C8-B5C7-D02C-0360372D6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8C193-0B1C-FA4E-9980-ADC1DEF51109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" name="Pravokutnik 1">
            <a:extLst>
              <a:ext uri="{FF2B5EF4-FFF2-40B4-BE49-F238E27FC236}">
                <a16:creationId xmlns:a16="http://schemas.microsoft.com/office/drawing/2014/main" id="{4C6CF322-5B7D-4BFE-1FCA-B93F49D677FF}"/>
              </a:ext>
            </a:extLst>
          </p:cNvPr>
          <p:cNvSpPr/>
          <p:nvPr/>
        </p:nvSpPr>
        <p:spPr>
          <a:xfrm>
            <a:off x="4597400" y="266101"/>
            <a:ext cx="54590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r-HR" sz="24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Times New Roman" panose="02020603050405020304" pitchFamily="18" charset="0"/>
              </a:rPr>
              <a:t>Socijalni fond za klimatsku politiku</a:t>
            </a:r>
            <a:endParaRPr lang="en-GB" sz="2400" b="1" dirty="0">
              <a:solidFill>
                <a:schemeClr val="accent4">
                  <a:lumMod val="50000"/>
                </a:schemeClr>
              </a:solidFill>
              <a:latin typeface="+mj-lt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60B249AB-4A3A-1F71-2A1D-16A272694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882" y="916111"/>
            <a:ext cx="9144000" cy="132891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C20D5593-0F39-FF20-6C18-214ADBB8C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1" y="6425"/>
            <a:ext cx="2713360" cy="91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2595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7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FA1A84-A533-9F68-8565-B2948F460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>
            <a:extLst>
              <a:ext uri="{FF2B5EF4-FFF2-40B4-BE49-F238E27FC236}">
                <a16:creationId xmlns:a16="http://schemas.microsoft.com/office/drawing/2014/main" id="{6F62DEF1-90B7-37E9-FE20-9F61C5CB1680}"/>
              </a:ext>
            </a:extLst>
          </p:cNvPr>
          <p:cNvSpPr/>
          <p:nvPr/>
        </p:nvSpPr>
        <p:spPr>
          <a:xfrm>
            <a:off x="476131" y="414234"/>
            <a:ext cx="12188952" cy="40560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195"/>
              </a:lnSpc>
              <a:buNone/>
            </a:pPr>
            <a:r>
              <a:rPr lang="hr-HR" sz="2600" b="1" dirty="0">
                <a:solidFill>
                  <a:srgbClr val="0F33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11</a:t>
            </a:r>
            <a:r>
              <a:rPr lang="en-US" sz="2600" b="1" dirty="0">
                <a:solidFill>
                  <a:srgbClr val="0F33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MJERA: </a:t>
            </a:r>
            <a:r>
              <a:rPr lang="hr-HR" sz="2600" b="1" dirty="0">
                <a:solidFill>
                  <a:srgbClr val="0F3332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Obrazovanje i podizanje svijesti</a:t>
            </a:r>
            <a:endParaRPr lang="en-US" sz="2600" b="1" dirty="0">
              <a:solidFill>
                <a:srgbClr val="0F3332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1246FFED-0528-BFFD-6CAC-8FAF19FC2694}"/>
              </a:ext>
            </a:extLst>
          </p:cNvPr>
          <p:cNvSpPr/>
          <p:nvPr/>
        </p:nvSpPr>
        <p:spPr>
          <a:xfrm>
            <a:off x="652731" y="1387166"/>
            <a:ext cx="699912" cy="699912"/>
          </a:xfrm>
          <a:prstGeom prst="roundRect">
            <a:avLst>
              <a:gd name="adj" fmla="val 13064"/>
            </a:avLst>
          </a:prstGeom>
          <a:noFill/>
          <a:ln w="25400">
            <a:solidFill>
              <a:srgbClr val="DC582A"/>
            </a:solidFill>
            <a:prstDash val="solid"/>
            <a:miter lim="800000"/>
          </a:ln>
        </p:spPr>
        <p:txBody>
          <a:bodyPr/>
          <a:lstStyle/>
          <a:p>
            <a:endParaRPr lang="hr-HR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9A410AB0-B0D4-B115-30AC-2680FC799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86" y="1575237"/>
            <a:ext cx="295201" cy="323769"/>
          </a:xfrm>
          <a:prstGeom prst="rect">
            <a:avLst/>
          </a:prstGeom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F5F9D51A-9F9F-1F36-B69A-8365D8372706}"/>
              </a:ext>
            </a:extLst>
          </p:cNvPr>
          <p:cNvSpPr txBox="1"/>
          <p:nvPr/>
        </p:nvSpPr>
        <p:spPr>
          <a:xfrm>
            <a:off x="6277843" y="1163748"/>
            <a:ext cx="5261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b="1" u="sng" kern="100" dirty="0"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hr-HR" sz="1800" b="1" u="sng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SVRHA/CILJ</a:t>
            </a:r>
            <a:r>
              <a:rPr lang="hr-HR" sz="18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</a:p>
          <a:p>
            <a:endParaRPr lang="hr-HR" dirty="0">
              <a:latin typeface="+mj-lt"/>
            </a:endParaRPr>
          </a:p>
        </p:txBody>
      </p:sp>
      <p:graphicFrame>
        <p:nvGraphicFramePr>
          <p:cNvPr id="12" name="Dijagram 11">
            <a:extLst>
              <a:ext uri="{FF2B5EF4-FFF2-40B4-BE49-F238E27FC236}">
                <a16:creationId xmlns:a16="http://schemas.microsoft.com/office/drawing/2014/main" id="{597A2A48-375E-A174-713E-4E13766683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9490842"/>
              </p:ext>
            </p:extLst>
          </p:nvPr>
        </p:nvGraphicFramePr>
        <p:xfrm>
          <a:off x="7212759" y="1910914"/>
          <a:ext cx="3626601" cy="4016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Object 7">
            <a:extLst>
              <a:ext uri="{FF2B5EF4-FFF2-40B4-BE49-F238E27FC236}">
                <a16:creationId xmlns:a16="http://schemas.microsoft.com/office/drawing/2014/main" id="{99A2B693-843B-4D30-E19F-F040C44ADA88}"/>
              </a:ext>
            </a:extLst>
          </p:cNvPr>
          <p:cNvSpPr/>
          <p:nvPr/>
        </p:nvSpPr>
        <p:spPr>
          <a:xfrm>
            <a:off x="1706001" y="1562657"/>
            <a:ext cx="4694799" cy="471282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093"/>
              </a:lnSpc>
            </a:pPr>
            <a:r>
              <a:rPr lang="en-US" b="1" u="sng" kern="100" dirty="0">
                <a:latin typeface="+mj-lt"/>
                <a:cs typeface="Times New Roman" panose="02020603050405020304" pitchFamily="18" charset="0"/>
              </a:rPr>
              <a:t>ULAGANJA </a:t>
            </a:r>
            <a:r>
              <a:rPr lang="en-US" sz="1400" kern="100" dirty="0"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sz="1600" kern="1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hr-HR" sz="1600" kern="100" dirty="0">
                <a:latin typeface="+mj-lt"/>
                <a:cs typeface="Times New Roman" panose="02020603050405020304" pitchFamily="18" charset="0"/>
              </a:rPr>
              <a:t>uključuje nacionalne, regionalne i lokalne kampanje osmišljene za promicanje koristi zelene tranzicije i podizanjem svijesti o mjerama koje financira SFKP</a:t>
            </a:r>
          </a:p>
          <a:p>
            <a:pPr>
              <a:lnSpc>
                <a:spcPts val="2093"/>
              </a:lnSpc>
            </a:pPr>
            <a:endParaRPr lang="hr-HR" kern="100" dirty="0"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ts val="2093"/>
              </a:lnSpc>
            </a:pPr>
            <a:r>
              <a:rPr lang="hr-HR" sz="1600" kern="0" spc="31" dirty="0">
                <a:solidFill>
                  <a:srgbClr val="0F3332"/>
                </a:solidFill>
                <a:latin typeface="+mj-lt"/>
                <a:ea typeface="Lato" pitchFamily="34" charset="-122"/>
                <a:cs typeface="Lato" pitchFamily="34" charset="-120"/>
              </a:rPr>
              <a:t>1. Izrađen </a:t>
            </a:r>
            <a:r>
              <a:rPr lang="hr-HR" sz="1600" b="1" kern="0" spc="31" dirty="0">
                <a:solidFill>
                  <a:srgbClr val="0F3332"/>
                </a:solidFill>
                <a:latin typeface="+mj-lt"/>
                <a:ea typeface="Lato" pitchFamily="34" charset="-122"/>
                <a:cs typeface="Lato" pitchFamily="34" charset="-120"/>
              </a:rPr>
              <a:t>visokokvalitetan i privlačan sadržaj </a:t>
            </a:r>
            <a:r>
              <a:rPr lang="hr-HR" sz="1600" kern="0" spc="31" dirty="0">
                <a:solidFill>
                  <a:srgbClr val="0F3332"/>
                </a:solidFill>
                <a:latin typeface="+mj-lt"/>
                <a:ea typeface="Lato" pitchFamily="34" charset="-122"/>
                <a:cs typeface="Lato" pitchFamily="34" charset="-120"/>
              </a:rPr>
              <a:t>s informacijama za ciljne skupine</a:t>
            </a:r>
          </a:p>
          <a:p>
            <a:pPr>
              <a:lnSpc>
                <a:spcPts val="2093"/>
              </a:lnSpc>
            </a:pPr>
            <a:r>
              <a:rPr lang="hr-HR" sz="1600" kern="0" spc="31" dirty="0">
                <a:solidFill>
                  <a:srgbClr val="0F3332"/>
                </a:solidFill>
                <a:latin typeface="+mj-lt"/>
                <a:ea typeface="Lato" pitchFamily="34" charset="-122"/>
                <a:cs typeface="Lato" pitchFamily="34" charset="-120"/>
              </a:rPr>
              <a:t>2. Izrađen sadržaj komunikacije koji je </a:t>
            </a:r>
            <a:r>
              <a:rPr lang="hr-HR" sz="1600" b="1" kern="0" spc="31" dirty="0">
                <a:solidFill>
                  <a:srgbClr val="0F3332"/>
                </a:solidFill>
                <a:latin typeface="+mj-lt"/>
                <a:ea typeface="Lato" pitchFamily="34" charset="-122"/>
                <a:cs typeface="Lato" pitchFamily="34" charset="-120"/>
              </a:rPr>
              <a:t>usmjeren na specifičnosti svake zajednice/ciljne skupine</a:t>
            </a:r>
          </a:p>
          <a:p>
            <a:pPr>
              <a:lnSpc>
                <a:spcPts val="2093"/>
              </a:lnSpc>
            </a:pPr>
            <a:r>
              <a:rPr lang="hr-HR" sz="1600" kern="0" spc="31" dirty="0">
                <a:solidFill>
                  <a:srgbClr val="0F3332"/>
                </a:solidFill>
                <a:latin typeface="+mj-lt"/>
                <a:ea typeface="Lato" pitchFamily="34" charset="-122"/>
                <a:cs typeface="Lato" pitchFamily="34" charset="-120"/>
              </a:rPr>
              <a:t>3. </a:t>
            </a:r>
            <a:r>
              <a:rPr lang="hr-HR" sz="1600" b="1" kern="0" spc="31" dirty="0">
                <a:solidFill>
                  <a:srgbClr val="0F3332"/>
                </a:solidFill>
                <a:latin typeface="+mj-lt"/>
                <a:ea typeface="Lato" pitchFamily="34" charset="-122"/>
                <a:cs typeface="Lato" pitchFamily="34" charset="-120"/>
              </a:rPr>
              <a:t>Dostupne i vidljive informacije </a:t>
            </a:r>
            <a:r>
              <a:rPr lang="hr-HR" sz="1600" kern="0" spc="31" dirty="0">
                <a:solidFill>
                  <a:srgbClr val="0F3332"/>
                </a:solidFill>
                <a:latin typeface="+mj-lt"/>
                <a:ea typeface="Lato" pitchFamily="34" charset="-122"/>
                <a:cs typeface="Lato" pitchFamily="34" charset="-120"/>
              </a:rPr>
              <a:t>o mogućim rješenjima energetske učinkovitosti, mogućnostima održive mobilnosti, održivim prometnim rješenjima te mogućnostima njihova financiranja</a:t>
            </a:r>
          </a:p>
          <a:p>
            <a:pPr>
              <a:lnSpc>
                <a:spcPts val="2093"/>
              </a:lnSpc>
            </a:pPr>
            <a:r>
              <a:rPr lang="hr-HR" sz="1600" kern="0" spc="31" dirty="0">
                <a:solidFill>
                  <a:srgbClr val="0F3332"/>
                </a:solidFill>
                <a:latin typeface="+mj-lt"/>
                <a:ea typeface="Lato" pitchFamily="34" charset="-122"/>
                <a:cs typeface="Lato" pitchFamily="34" charset="-120"/>
              </a:rPr>
              <a:t>4. Organizirana </a:t>
            </a:r>
            <a:r>
              <a:rPr lang="hr-HR" sz="1600" b="1" kern="0" spc="31" dirty="0">
                <a:solidFill>
                  <a:srgbClr val="0F3332"/>
                </a:solidFill>
                <a:latin typeface="+mj-lt"/>
                <a:ea typeface="Lato" pitchFamily="34" charset="-122"/>
                <a:cs typeface="Lato" pitchFamily="34" charset="-120"/>
              </a:rPr>
              <a:t>izravna interakcija sa zajednicama </a:t>
            </a:r>
            <a:r>
              <a:rPr lang="hr-HR" sz="1600" kern="0" spc="31" dirty="0">
                <a:solidFill>
                  <a:srgbClr val="0F3332"/>
                </a:solidFill>
                <a:latin typeface="+mj-lt"/>
                <a:ea typeface="Lato" pitchFamily="34" charset="-122"/>
                <a:cs typeface="Lato" pitchFamily="34" charset="-120"/>
              </a:rPr>
              <a:t>koja povećava povjerenje i prihvaćanje – edukacijske radionice</a:t>
            </a:r>
          </a:p>
          <a:p>
            <a:pPr>
              <a:lnSpc>
                <a:spcPts val="2093"/>
              </a:lnSpc>
            </a:pPr>
            <a:endParaRPr lang="hr-HR" sz="1600" kern="0" spc="31" dirty="0">
              <a:solidFill>
                <a:srgbClr val="0F3332"/>
              </a:solidFill>
              <a:latin typeface="+mj-lt"/>
              <a:ea typeface="Lato" pitchFamily="34" charset="-122"/>
              <a:cs typeface="Lato" pitchFamily="34" charset="-120"/>
            </a:endParaRPr>
          </a:p>
          <a:p>
            <a:pPr marL="285750" indent="-285750">
              <a:lnSpc>
                <a:spcPts val="1836"/>
              </a:lnSpc>
              <a:spcBef>
                <a:spcPts val="539"/>
              </a:spcBef>
              <a:buSzPct val="100000"/>
              <a:buFontTx/>
              <a:buChar char="-"/>
            </a:pPr>
            <a:endParaRPr lang="hr-HR" kern="100" noProof="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4193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7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A24A88-B450-10CF-8F28-67F8B3EB8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>
            <a:extLst>
              <a:ext uri="{FF2B5EF4-FFF2-40B4-BE49-F238E27FC236}">
                <a16:creationId xmlns:a16="http://schemas.microsoft.com/office/drawing/2014/main" id="{0226CD34-28E6-7ADA-A7E6-8FD388F08179}"/>
              </a:ext>
            </a:extLst>
          </p:cNvPr>
          <p:cNvSpPr/>
          <p:nvPr/>
        </p:nvSpPr>
        <p:spPr>
          <a:xfrm>
            <a:off x="476131" y="414234"/>
            <a:ext cx="12188952" cy="40560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195"/>
              </a:lnSpc>
              <a:buNone/>
            </a:pPr>
            <a:r>
              <a:rPr lang="hr-HR" sz="2600" b="1" dirty="0">
                <a:solidFill>
                  <a:srgbClr val="0F3332"/>
                </a:solidFill>
                <a:latin typeface="+mj-lt"/>
                <a:ea typeface="Roboto" pitchFamily="34" charset="-122"/>
                <a:cs typeface="Roboto" pitchFamily="34" charset="-120"/>
              </a:rPr>
              <a:t>11</a:t>
            </a:r>
            <a:r>
              <a:rPr lang="en-US" sz="2600" b="1" dirty="0">
                <a:solidFill>
                  <a:srgbClr val="0F3332"/>
                </a:solidFill>
                <a:latin typeface="+mj-lt"/>
                <a:ea typeface="Roboto" pitchFamily="34" charset="-122"/>
                <a:cs typeface="Roboto" pitchFamily="34" charset="-120"/>
              </a:rPr>
              <a:t>. MJERA: </a:t>
            </a:r>
            <a:r>
              <a:rPr lang="hr-HR" sz="2600" b="1" dirty="0">
                <a:solidFill>
                  <a:srgbClr val="0F3332"/>
                </a:solidFill>
                <a:latin typeface="+mj-lt"/>
                <a:ea typeface="Roboto" pitchFamily="34" charset="-122"/>
                <a:cs typeface="Roboto" pitchFamily="34" charset="-120"/>
              </a:rPr>
              <a:t>Obrazovanje i podizanje svijesti</a:t>
            </a:r>
            <a:endParaRPr lang="en-US" sz="2600" b="1" dirty="0">
              <a:solidFill>
                <a:srgbClr val="0F3332"/>
              </a:solidFill>
              <a:latin typeface="+mj-lt"/>
              <a:ea typeface="Roboto" pitchFamily="34" charset="-122"/>
              <a:cs typeface="Roboto" pitchFamily="34" charset="-12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F143F532-7DB7-2B0D-C009-159E95BFE7FD}"/>
              </a:ext>
            </a:extLst>
          </p:cNvPr>
          <p:cNvSpPr/>
          <p:nvPr/>
        </p:nvSpPr>
        <p:spPr>
          <a:xfrm>
            <a:off x="652731" y="1387166"/>
            <a:ext cx="699912" cy="699912"/>
          </a:xfrm>
          <a:prstGeom prst="roundRect">
            <a:avLst>
              <a:gd name="adj" fmla="val 13064"/>
            </a:avLst>
          </a:prstGeom>
          <a:noFill/>
          <a:ln w="25400">
            <a:solidFill>
              <a:srgbClr val="DC582A"/>
            </a:solidFill>
            <a:prstDash val="solid"/>
            <a:miter lim="800000"/>
          </a:ln>
        </p:spPr>
        <p:txBody>
          <a:bodyPr/>
          <a:lstStyle/>
          <a:p>
            <a:endParaRPr lang="hr-HR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121CCEE3-CDB6-531E-8D0D-6FE5FF0A0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86" y="1575237"/>
            <a:ext cx="295201" cy="323769"/>
          </a:xfrm>
          <a:prstGeom prst="rect">
            <a:avLst/>
          </a:prstGeom>
        </p:spPr>
      </p:pic>
      <p:sp>
        <p:nvSpPr>
          <p:cNvPr id="8" name="Object 7">
            <a:extLst>
              <a:ext uri="{FF2B5EF4-FFF2-40B4-BE49-F238E27FC236}">
                <a16:creationId xmlns:a16="http://schemas.microsoft.com/office/drawing/2014/main" id="{F47016C9-9E41-923C-A2AF-90C70161C75B}"/>
              </a:ext>
            </a:extLst>
          </p:cNvPr>
          <p:cNvSpPr/>
          <p:nvPr/>
        </p:nvSpPr>
        <p:spPr>
          <a:xfrm>
            <a:off x="1554999" y="1494574"/>
            <a:ext cx="4359160" cy="26574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hr-HR" sz="1800" b="1" u="sng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CILJNE SKUPINE</a:t>
            </a:r>
            <a:r>
              <a:rPr lang="hr-HR" sz="18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r>
              <a:rPr lang="hr-HR" sz="1800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hr-HR" b="1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- Primarni korisnici: </a:t>
            </a:r>
            <a:r>
              <a:rPr lang="hr-HR" sz="1800" kern="0" dirty="0">
                <a:solidFill>
                  <a:srgbClr val="262626"/>
                </a:solidFill>
                <a:effectLst/>
                <a:latin typeface="+mj-lt"/>
                <a:ea typeface="Times New Roman" panose="02020603050405020304" pitchFamily="18" charset="0"/>
              </a:rPr>
              <a:t>nacionalna, regionalna i lokalna tijela te druge javne udruge ili nevladine organizacije</a:t>
            </a:r>
            <a:endParaRPr lang="hr-HR" b="1" kern="100" dirty="0"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hr-HR" b="1" kern="100" dirty="0">
                <a:solidFill>
                  <a:srgbClr val="262626"/>
                </a:solidFill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- Krajnji korisnici: </a:t>
            </a:r>
            <a:r>
              <a:rPr lang="hr-HR" sz="18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ranjive skupine kućanstava, korisnici prijevoza i mikro poduzeća</a:t>
            </a:r>
            <a:endParaRPr lang="hr-HR" dirty="0"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ts val="2093"/>
              </a:lnSpc>
              <a:buNone/>
            </a:pPr>
            <a:endParaRPr lang="hr-HR" sz="1530" kern="0" spc="31" dirty="0">
              <a:solidFill>
                <a:srgbClr val="0F3332"/>
              </a:solidFill>
              <a:latin typeface="+mj-lt"/>
              <a:ea typeface="Lato" pitchFamily="34" charset="-122"/>
              <a:cs typeface="Lato" pitchFamily="34" charset="-120"/>
            </a:endParaRPr>
          </a:p>
          <a:p>
            <a:pPr algn="l">
              <a:lnSpc>
                <a:spcPts val="2093"/>
              </a:lnSpc>
              <a:buNone/>
            </a:pPr>
            <a:endParaRPr lang="hr-HR" sz="1530" kern="0" spc="31" dirty="0">
              <a:solidFill>
                <a:srgbClr val="0F3332"/>
              </a:solidFill>
              <a:latin typeface="+mj-lt"/>
              <a:ea typeface="Lato" pitchFamily="34" charset="-122"/>
              <a:cs typeface="Lato" pitchFamily="34" charset="-120"/>
            </a:endParaRPr>
          </a:p>
          <a:p>
            <a:pPr algn="l">
              <a:lnSpc>
                <a:spcPts val="2093"/>
              </a:lnSpc>
              <a:buNone/>
            </a:pPr>
            <a:endParaRPr lang="en-US" dirty="0">
              <a:latin typeface="+mj-lt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8E761CB9-3104-8420-8249-215BECE36F4C}"/>
              </a:ext>
            </a:extLst>
          </p:cNvPr>
          <p:cNvSpPr/>
          <p:nvPr/>
        </p:nvSpPr>
        <p:spPr>
          <a:xfrm>
            <a:off x="0" y="6103999"/>
            <a:ext cx="12188952" cy="752287"/>
          </a:xfrm>
          <a:prstGeom prst="rect">
            <a:avLst/>
          </a:prstGeom>
          <a:solidFill>
            <a:srgbClr val="F4F7F8"/>
          </a:solidFill>
        </p:spPr>
        <p:txBody>
          <a:bodyPr/>
          <a:lstStyle/>
          <a:p>
            <a:endParaRPr lang="hr-HR"/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8320BFF6-AE36-4941-4F1F-0D4E443408C9}"/>
              </a:ext>
            </a:extLst>
          </p:cNvPr>
          <p:cNvSpPr/>
          <p:nvPr/>
        </p:nvSpPr>
        <p:spPr>
          <a:xfrm>
            <a:off x="7085909" y="1575237"/>
            <a:ext cx="4359160" cy="32376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hr-HR" sz="1800" b="1" u="sng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POKAZATELJI</a:t>
            </a:r>
            <a:r>
              <a:rPr lang="hr-HR" sz="18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r>
              <a:rPr lang="hr-HR" sz="1800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 fontAlgn="base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hr-HR" kern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Udio</a:t>
            </a:r>
            <a:r>
              <a:rPr lang="hr-HR" sz="1800" kern="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stanovništva do kojeg se doprlo provedbom mjere (%)</a:t>
            </a:r>
            <a:endParaRPr lang="hr-HR" sz="1800" kern="100" dirty="0">
              <a:solidFill>
                <a:srgbClr val="000000"/>
              </a:solidFill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hr-HR" kern="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Broj</a:t>
            </a:r>
            <a:r>
              <a:rPr lang="hr-HR" sz="1800" kern="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ranjivih korisnika usluga prijevoza i ranjivih u pogledu energetskog siromaštva do kojih se došlo provedbom mjere (%)</a:t>
            </a:r>
            <a:endParaRPr lang="hr-HR" sz="1800" kern="100" dirty="0">
              <a:solidFill>
                <a:srgbClr val="000000"/>
              </a:solidFill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 fontAlgn="base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endParaRPr lang="hr-HR" dirty="0">
              <a:latin typeface="+mj-lt"/>
              <a:cs typeface="Times New Roman" panose="02020603050405020304" pitchFamily="18" charset="0"/>
            </a:endParaRPr>
          </a:p>
          <a:p>
            <a:pPr algn="l">
              <a:lnSpc>
                <a:spcPts val="2093"/>
              </a:lnSpc>
              <a:buNone/>
            </a:pPr>
            <a:endParaRPr lang="hr-HR" sz="1530" kern="0" spc="31" dirty="0">
              <a:solidFill>
                <a:srgbClr val="0F3332"/>
              </a:solidFill>
              <a:latin typeface="+mj-lt"/>
              <a:ea typeface="Lato" pitchFamily="34" charset="-122"/>
              <a:cs typeface="Lato" pitchFamily="34" charset="-120"/>
            </a:endParaRPr>
          </a:p>
          <a:p>
            <a:pPr algn="l">
              <a:lnSpc>
                <a:spcPts val="2093"/>
              </a:lnSpc>
              <a:buNone/>
            </a:pPr>
            <a:endParaRPr lang="en-US" dirty="0">
              <a:latin typeface="+mj-lt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D6C4D5EF-16DD-5544-5409-2C6804DED8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4790" y="1387166"/>
            <a:ext cx="771633" cy="762106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>
                <a:extLst>
                  <a:ext uri="{FF2B5EF4-FFF2-40B4-BE49-F238E27FC236}">
                    <a16:creationId xmlns:a16="http://schemas.microsoft.com/office/drawing/2014/main" id="{070C2B75-C54A-8E79-B0D0-4F5AFD3BAC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62551468"/>
                  </p:ext>
                </p:extLst>
              </p:nvPr>
            </p:nvGraphicFramePr>
            <p:xfrm>
              <a:off x="5556699" y="4118352"/>
              <a:ext cx="2464066" cy="249014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464066" cy="2490148"/>
                    </a:xfrm>
                    <a:prstGeom prst="rect">
                      <a:avLst/>
                    </a:prstGeom>
                  </am3d:spPr>
                  <am3d:camera>
                    <am3d:pos x="0" y="0" z="5849924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73151" d="1000000"/>
                    <am3d:preTrans dx="0" dy="-58172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1552012" ay="2307451" az="-1006849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317000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>
                <a:extLst>
                  <a:ext uri="{FF2B5EF4-FFF2-40B4-BE49-F238E27FC236}">
                    <a16:creationId xmlns:a16="http://schemas.microsoft.com/office/drawing/2014/main" id="{070C2B75-C54A-8E79-B0D0-4F5AFD3BAC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56699" y="4118352"/>
                <a:ext cx="2464066" cy="2490148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kstniOkvir 8">
            <a:extLst>
              <a:ext uri="{FF2B5EF4-FFF2-40B4-BE49-F238E27FC236}">
                <a16:creationId xmlns:a16="http://schemas.microsoft.com/office/drawing/2014/main" id="{37C44CFE-FD49-1371-4291-D8FA086A79CC}"/>
              </a:ext>
            </a:extLst>
          </p:cNvPr>
          <p:cNvSpPr txBox="1"/>
          <p:nvPr/>
        </p:nvSpPr>
        <p:spPr>
          <a:xfrm>
            <a:off x="5871411" y="5024569"/>
            <a:ext cx="1422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0,6 %</a:t>
            </a:r>
          </a:p>
        </p:txBody>
      </p:sp>
    </p:spTree>
    <p:extLst>
      <p:ext uri="{BB962C8B-B14F-4D97-AF65-F5344CB8AC3E}">
        <p14:creationId xmlns:p14="http://schemas.microsoft.com/office/powerpoint/2010/main" val="27011456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325198" y="0"/>
            <a:ext cx="11538556" cy="590267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3195"/>
              </a:lnSpc>
              <a:buNone/>
            </a:pPr>
            <a:r>
              <a:rPr lang="hr-HR" sz="2800" dirty="0">
                <a:ea typeface="Roboto" pitchFamily="34" charset="-122"/>
                <a:cs typeface="Roboto" pitchFamily="34" charset="-120"/>
              </a:rPr>
              <a:t>Sljedeći koraci:</a:t>
            </a:r>
          </a:p>
          <a:p>
            <a:pPr algn="ctr">
              <a:lnSpc>
                <a:spcPts val="3195"/>
              </a:lnSpc>
              <a:buNone/>
            </a:pPr>
            <a:endParaRPr lang="hr-HR" sz="2800" dirty="0">
              <a:ea typeface="Roboto" pitchFamily="34" charset="-122"/>
              <a:cs typeface="Roboto" pitchFamily="34" charset="-120"/>
            </a:endParaRPr>
          </a:p>
          <a:p>
            <a:pPr marL="514350" indent="-514350">
              <a:lnSpc>
                <a:spcPts val="3195"/>
              </a:lnSpc>
              <a:buFont typeface="Wingdings" panose="05000000000000000000" pitchFamily="2" charset="2"/>
              <a:buChar char="§"/>
            </a:pPr>
            <a:r>
              <a:rPr lang="hr-HR" sz="2800" dirty="0">
                <a:ea typeface="Roboto" pitchFamily="34" charset="-122"/>
                <a:cs typeface="Roboto" pitchFamily="34" charset="-120"/>
              </a:rPr>
              <a:t>Dostavljena 1. gruba verzije SPKP 9. svibnja u EK</a:t>
            </a:r>
          </a:p>
          <a:p>
            <a:pPr marL="514350" indent="-514350">
              <a:lnSpc>
                <a:spcPts val="3195"/>
              </a:lnSpc>
              <a:buFont typeface="Wingdings" panose="05000000000000000000" pitchFamily="2" charset="2"/>
              <a:buChar char="§"/>
            </a:pPr>
            <a:r>
              <a:rPr lang="hr-HR" sz="2800" dirty="0">
                <a:ea typeface="Roboto" pitchFamily="34" charset="-122"/>
                <a:cs typeface="Roboto" pitchFamily="34" charset="-120"/>
              </a:rPr>
              <a:t>Bilateralni sastanak s EK 20. svibnja 2025.</a:t>
            </a:r>
          </a:p>
          <a:p>
            <a:pPr marL="514350" indent="-514350">
              <a:lnSpc>
                <a:spcPts val="3195"/>
              </a:lnSpc>
              <a:buFont typeface="Wingdings" panose="05000000000000000000" pitchFamily="2" charset="2"/>
              <a:buChar char="§"/>
            </a:pPr>
            <a:r>
              <a:rPr lang="hr-HR" sz="2800" dirty="0">
                <a:ea typeface="Roboto" pitchFamily="34" charset="-122"/>
                <a:cs typeface="Roboto" pitchFamily="34" charset="-120"/>
              </a:rPr>
              <a:t>Organiziranje regionalnih radionica u vezi mjera i ulaganja te razmatranje prijedloga i komentara javnosti</a:t>
            </a:r>
          </a:p>
          <a:p>
            <a:pPr marL="514350" indent="-514350">
              <a:lnSpc>
                <a:spcPts val="3195"/>
              </a:lnSpc>
              <a:buFont typeface="Wingdings" panose="05000000000000000000" pitchFamily="2" charset="2"/>
              <a:buChar char="§"/>
            </a:pPr>
            <a:r>
              <a:rPr lang="hr-HR" sz="2800" dirty="0">
                <a:ea typeface="Roboto" pitchFamily="34" charset="-122"/>
                <a:cs typeface="Roboto" pitchFamily="34" charset="-120"/>
              </a:rPr>
              <a:t>Objava konačnog nacrta SPKP na portalu e-savjetovanje</a:t>
            </a:r>
          </a:p>
          <a:p>
            <a:pPr marL="514350" indent="-514350">
              <a:lnSpc>
                <a:spcPts val="3195"/>
              </a:lnSpc>
              <a:buFont typeface="Wingdings" panose="05000000000000000000" pitchFamily="2" charset="2"/>
              <a:buChar char="§"/>
            </a:pPr>
            <a:r>
              <a:rPr lang="hr-HR" sz="2800" dirty="0">
                <a:ea typeface="Roboto" pitchFamily="34" charset="-122"/>
                <a:cs typeface="Roboto" pitchFamily="34" charset="-120"/>
              </a:rPr>
              <a:t>Predaja nacrta SPKP na odobrenje EK (planirano do 30. 6. 2025.)</a:t>
            </a:r>
          </a:p>
        </p:txBody>
      </p:sp>
      <p:sp>
        <p:nvSpPr>
          <p:cNvPr id="3" name="Object 2"/>
          <p:cNvSpPr/>
          <p:nvPr/>
        </p:nvSpPr>
        <p:spPr>
          <a:xfrm>
            <a:off x="61897" y="2658120"/>
            <a:ext cx="12065158" cy="83918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204"/>
              </a:lnSpc>
              <a:spcBef>
                <a:spcPts val="1069"/>
              </a:spcBef>
              <a:buNone/>
            </a:pPr>
            <a:endParaRPr lang="en-US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B607465-1CE7-C777-CD3D-CBD67D6CB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080" y="4694617"/>
            <a:ext cx="3679312" cy="81926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D51058FD-C472-D5BC-6133-32C3C8447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850" y="4708508"/>
            <a:ext cx="3679312" cy="805373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46490A33-323A-DD76-2942-679FC447F8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3620" y="4715153"/>
            <a:ext cx="3505689" cy="819264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2508E8B9-D49C-67A8-6C77-ECD9655E93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7736" y="5750552"/>
            <a:ext cx="3038899" cy="809738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C63FF7C9-BCAB-089A-BBB0-51944D3DC3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8815" y="5774368"/>
            <a:ext cx="4010585" cy="762106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3B5569EC-F598-B53D-17DB-56FDF43FFF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049" y="288308"/>
            <a:ext cx="3391373" cy="828791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07F08B-03DF-ED22-37E7-B3DA14135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>
            <a:extLst>
              <a:ext uri="{FF2B5EF4-FFF2-40B4-BE49-F238E27FC236}">
                <a16:creationId xmlns:a16="http://schemas.microsoft.com/office/drawing/2014/main" id="{25155D2C-C359-AF2E-D032-F91E39928C13}"/>
              </a:ext>
            </a:extLst>
          </p:cNvPr>
          <p:cNvSpPr/>
          <p:nvPr/>
        </p:nvSpPr>
        <p:spPr>
          <a:xfrm>
            <a:off x="325198" y="0"/>
            <a:ext cx="11538556" cy="590267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3195"/>
              </a:lnSpc>
              <a:buNone/>
            </a:pPr>
            <a:endParaRPr lang="hr-HR" sz="3000" b="1" dirty="0">
              <a:solidFill>
                <a:srgbClr val="FFFFFF"/>
              </a:solidFill>
              <a:latin typeface="Roboto" pitchFamily="34" charset="0"/>
              <a:ea typeface="Roboto" pitchFamily="34" charset="-122"/>
              <a:cs typeface="Roboto" pitchFamily="34" charset="-12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92C919D5-7053-ADD5-870B-D5AF2C174E05}"/>
              </a:ext>
            </a:extLst>
          </p:cNvPr>
          <p:cNvSpPr/>
          <p:nvPr/>
        </p:nvSpPr>
        <p:spPr>
          <a:xfrm>
            <a:off x="61897" y="2658120"/>
            <a:ext cx="12065158" cy="83918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lnSpc>
                <a:spcPts val="2204"/>
              </a:lnSpc>
              <a:spcBef>
                <a:spcPts val="1069"/>
              </a:spcBef>
              <a:buNone/>
            </a:pPr>
            <a:endParaRPr lang="en-US" dirty="0"/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E2CDF7D0-9E5A-F2B7-D8E1-017DFB9FC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49" y="288308"/>
            <a:ext cx="3391373" cy="828791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B20E8057-B90B-79CA-F930-AEDF28DA15B8}"/>
              </a:ext>
            </a:extLst>
          </p:cNvPr>
          <p:cNvSpPr txBox="1"/>
          <p:nvPr/>
        </p:nvSpPr>
        <p:spPr>
          <a:xfrm>
            <a:off x="2994409" y="1488275"/>
            <a:ext cx="666205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>
                <a:solidFill>
                  <a:schemeClr val="bg1"/>
                </a:solidFill>
              </a:rPr>
              <a:t>ZAHVALJUJEMO NA PAŽNJI!</a:t>
            </a:r>
          </a:p>
          <a:p>
            <a:endParaRPr lang="hr-HR" sz="3200" dirty="0">
              <a:solidFill>
                <a:schemeClr val="bg1"/>
              </a:solidFill>
            </a:endParaRPr>
          </a:p>
          <a:p>
            <a:endParaRPr lang="hr-HR" dirty="0"/>
          </a:p>
        </p:txBody>
      </p:sp>
      <p:pic>
        <p:nvPicPr>
          <p:cNvPr id="8" name="Slika 7" descr="Slika na kojoj se prikazuje tekst, snimka zaslona, oblak, planina&#10;&#10;Sadržaj generiran umjetnom inteligencijom može biti netočan.">
            <a:extLst>
              <a:ext uri="{FF2B5EF4-FFF2-40B4-BE49-F238E27FC236}">
                <a16:creationId xmlns:a16="http://schemas.microsoft.com/office/drawing/2014/main" id="{39E8D6F8-A93A-2287-4574-E7F603A59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422" y="2387538"/>
            <a:ext cx="4149132" cy="414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44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847314" y="1245374"/>
            <a:ext cx="8363486" cy="5304067"/>
          </a:xfrm>
        </p:spPr>
        <p:txBody>
          <a:bodyPr>
            <a:noAutofit/>
          </a:bodyPr>
          <a:lstStyle/>
          <a:p>
            <a:pPr marL="0" indent="0" algn="just">
              <a:buClr>
                <a:schemeClr val="tx1"/>
              </a:buClr>
              <a:buNone/>
            </a:pPr>
            <a:endParaRPr lang="hr-HR" sz="2400" dirty="0">
              <a:cs typeface="Times New Roman" panose="02020603050405020304" pitchFamily="18" charset="0"/>
            </a:endParaRPr>
          </a:p>
          <a:p>
            <a:pPr marL="0" indent="0" algn="just">
              <a:buClr>
                <a:schemeClr val="tx1"/>
              </a:buClr>
              <a:buNone/>
            </a:pPr>
            <a:r>
              <a:rPr lang="hr-HR" sz="2400" b="1" dirty="0">
                <a:cs typeface="Times New Roman" panose="02020603050405020304" pitchFamily="18" charset="0"/>
              </a:rPr>
              <a:t>HR           2026. do 2032.</a:t>
            </a:r>
          </a:p>
          <a:p>
            <a:pPr marL="0" indent="0" algn="just">
              <a:buClr>
                <a:schemeClr val="tx1"/>
              </a:buClr>
              <a:buNone/>
            </a:pPr>
            <a:endParaRPr lang="hr-HR" sz="2400" dirty="0">
              <a:cs typeface="Times New Roman" panose="02020603050405020304" pitchFamily="18" charset="0"/>
            </a:endParaRPr>
          </a:p>
          <a:p>
            <a:pPr marL="0" indent="0" algn="just">
              <a:buClr>
                <a:schemeClr val="tx1"/>
              </a:buClr>
              <a:buNone/>
            </a:pPr>
            <a:r>
              <a:rPr lang="hr-HR" sz="2400" dirty="0">
                <a:cs typeface="Times New Roman" panose="02020603050405020304" pitchFamily="18" charset="0"/>
              </a:rPr>
              <a:t> </a:t>
            </a:r>
            <a:r>
              <a:rPr lang="hr-HR" sz="2000" b="1" dirty="0">
                <a:cs typeface="Times New Roman" panose="02020603050405020304" pitchFamily="18" charset="0"/>
              </a:rPr>
              <a:t>€1,26 </a:t>
            </a:r>
            <a:r>
              <a:rPr lang="hr-HR" sz="2000" b="1" dirty="0" err="1">
                <a:cs typeface="Times New Roman" panose="02020603050405020304" pitchFamily="18" charset="0"/>
              </a:rPr>
              <a:t>mlrd</a:t>
            </a:r>
            <a:r>
              <a:rPr lang="hr-HR" sz="2000" b="1" dirty="0">
                <a:cs typeface="Times New Roman" panose="02020603050405020304" pitchFamily="18" charset="0"/>
              </a:rPr>
              <a:t> iz SFKP + €420 </a:t>
            </a:r>
            <a:r>
              <a:rPr lang="hr-HR" sz="2000" b="1" dirty="0" err="1">
                <a:cs typeface="Times New Roman" panose="02020603050405020304" pitchFamily="18" charset="0"/>
              </a:rPr>
              <a:t>mil</a:t>
            </a:r>
            <a:r>
              <a:rPr lang="hr-HR" sz="2000" b="1" dirty="0">
                <a:cs typeface="Times New Roman" panose="02020603050405020304" pitchFamily="18" charset="0"/>
              </a:rPr>
              <a:t> nacionalnog sufinanciranja (prihodima od ETS2) – </a:t>
            </a:r>
            <a:r>
              <a:rPr lang="hr-HR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ukupno €1,68 </a:t>
            </a:r>
            <a:r>
              <a:rPr lang="hr-HR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mlrd</a:t>
            </a:r>
            <a:r>
              <a:rPr lang="hr-HR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eura</a:t>
            </a:r>
            <a:endParaRPr lang="hr-HR" sz="2000" b="1" dirty="0">
              <a:cs typeface="Times New Roman" panose="02020603050405020304" pitchFamily="18" charset="0"/>
            </a:endParaRPr>
          </a:p>
          <a:p>
            <a:pPr algn="just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hr-HR" sz="2000" b="1" dirty="0">
                <a:cs typeface="Times New Roman" panose="02020603050405020304" pitchFamily="18" charset="0"/>
              </a:rPr>
              <a:t>EK – DG EMPL i DG CLIMA </a:t>
            </a:r>
            <a:r>
              <a:rPr lang="hr-HR" sz="2000" dirty="0">
                <a:cs typeface="Times New Roman" panose="02020603050405020304" pitchFamily="18" charset="0"/>
              </a:rPr>
              <a:t> vode i usmjeravaju proces izrade planova</a:t>
            </a:r>
            <a:endParaRPr lang="hr-HR" sz="2000" b="1" dirty="0">
              <a:cs typeface="Times New Roman" panose="02020603050405020304" pitchFamily="18" charset="0"/>
            </a:endParaRPr>
          </a:p>
          <a:p>
            <a:pPr algn="just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hr-HR" sz="2000" b="1" dirty="0">
                <a:cs typeface="Times New Roman" panose="02020603050405020304" pitchFamily="18" charset="0"/>
              </a:rPr>
              <a:t>MZOZT </a:t>
            </a:r>
            <a:r>
              <a:rPr lang="hr-HR" sz="2000" dirty="0">
                <a:cs typeface="Times New Roman" panose="02020603050405020304" pitchFamily="18" charset="0"/>
              </a:rPr>
              <a:t>u RH vodi i upravlja proces, suradnja s drugim tijelima u izradi SPKP – </a:t>
            </a:r>
            <a:r>
              <a:rPr lang="hr-HR" sz="2000" b="1" dirty="0">
                <a:cs typeface="Times New Roman" panose="02020603050405020304" pitchFamily="18" charset="0"/>
              </a:rPr>
              <a:t>nužni inputi relevantnih TDU</a:t>
            </a:r>
          </a:p>
          <a:p>
            <a:pPr algn="just"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hr-HR" sz="2000" b="1" dirty="0">
              <a:cs typeface="Times New Roman" panose="02020603050405020304" pitchFamily="18" charset="0"/>
            </a:endParaRPr>
          </a:p>
          <a:p>
            <a:pPr algn="just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hr-HR" sz="1600" dirty="0"/>
              <a:t>Sredstva iz Socijalnog fonda za klimatsku politiku se mogu koristiti od 2026. godine, a s aktivnostima provedbe mjera iz SCP se može započeti od 1. srpnja 2024. - moraju biti u skladu s Uredbom 2023/955 o uspostavi SCF i mjere se moraju navesti u SCP</a:t>
            </a:r>
          </a:p>
          <a:p>
            <a:pPr algn="just"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hr-HR" sz="2400" b="1" dirty="0">
              <a:cs typeface="Times New Roman" panose="02020603050405020304" pitchFamily="18" charset="0"/>
            </a:endParaRPr>
          </a:p>
          <a:p>
            <a:pPr marL="0" indent="0" algn="just">
              <a:buClr>
                <a:srgbClr val="78B428"/>
              </a:buClr>
              <a:buNone/>
            </a:pPr>
            <a:endParaRPr lang="hr-HR" sz="2400" dirty="0">
              <a:cs typeface="Times New Roman" panose="02020603050405020304" pitchFamily="18" charset="0"/>
            </a:endParaRPr>
          </a:p>
          <a:p>
            <a:pPr marL="0" indent="0" algn="just">
              <a:buClr>
                <a:srgbClr val="78B428"/>
              </a:buClr>
              <a:buNone/>
            </a:pPr>
            <a:endParaRPr lang="hr-HR" sz="2400" dirty="0"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5B7F427-6164-4CF3-9903-55130164E3CA}"/>
              </a:ext>
            </a:extLst>
          </p:cNvPr>
          <p:cNvSpPr txBox="1">
            <a:spLocks/>
          </p:cNvSpPr>
          <p:nvPr/>
        </p:nvSpPr>
        <p:spPr>
          <a:xfrm>
            <a:off x="4946532" y="143539"/>
            <a:ext cx="5469949" cy="846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hr-HR" sz="2400" b="1"/>
          </a:p>
        </p:txBody>
      </p:sp>
      <p:sp>
        <p:nvSpPr>
          <p:cNvPr id="2" name="Pravokutnik 1"/>
          <p:cNvSpPr/>
          <p:nvPr/>
        </p:nvSpPr>
        <p:spPr>
          <a:xfrm>
            <a:off x="4597400" y="266101"/>
            <a:ext cx="54590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r-HR" sz="24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Times New Roman" panose="02020603050405020304" pitchFamily="18" charset="0"/>
              </a:rPr>
              <a:t>Socijalni fond za klimatsku politiku</a:t>
            </a:r>
            <a:endParaRPr lang="en-GB" sz="2400" b="1" dirty="0">
              <a:solidFill>
                <a:schemeClr val="accent4">
                  <a:lumMod val="50000"/>
                </a:schemeClr>
              </a:solidFill>
              <a:latin typeface="+mj-lt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882" y="916111"/>
            <a:ext cx="9144000" cy="132891"/>
          </a:xfrm>
          <a:prstGeom prst="rect">
            <a:avLst/>
          </a:prstGeom>
        </p:spPr>
      </p:pic>
      <p:pic>
        <p:nvPicPr>
          <p:cNvPr id="8" name="Grafika 7" descr="Envelope with solid fill">
            <a:extLst>
              <a:ext uri="{FF2B5EF4-FFF2-40B4-BE49-F238E27FC236}">
                <a16:creationId xmlns:a16="http://schemas.microsoft.com/office/drawing/2014/main" id="{096100E8-E799-8C1A-27C0-362959F60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99323" y="1503485"/>
            <a:ext cx="914400" cy="9144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021D9F37-BB36-D652-9B65-1400F20D4B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1" y="6425"/>
            <a:ext cx="2713360" cy="91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85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902694" y="1500337"/>
            <a:ext cx="7951720" cy="4531478"/>
          </a:xfrm>
        </p:spPr>
        <p:txBody>
          <a:bodyPr>
            <a:no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hr-HR" sz="2000" dirty="0">
                <a:cs typeface="Times New Roman" panose="02020603050405020304" pitchFamily="18" charset="0"/>
              </a:rPr>
              <a:t>Uredbom (EU) 2023/955 propisan je predložak Socijalnog plana za klimatsku politiku (SPKP)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hr-HR" sz="2000" dirty="0">
                <a:cs typeface="Times New Roman" panose="02020603050405020304" pitchFamily="18" charset="0"/>
              </a:rPr>
              <a:t>Isplata financijske potpore iz SFKP:  uvjetovana postignućem </a:t>
            </a:r>
            <a:r>
              <a:rPr lang="hr-HR" sz="2000" b="1" dirty="0">
                <a:cs typeface="Times New Roman" panose="02020603050405020304" pitchFamily="18" charset="0"/>
              </a:rPr>
              <a:t>ključnih etapa i ciljnih vrijednosti </a:t>
            </a:r>
            <a:r>
              <a:rPr lang="hr-HR" sz="2000" dirty="0">
                <a:cs typeface="Times New Roman" panose="02020603050405020304" pitchFamily="18" charset="0"/>
              </a:rPr>
              <a:t>za mjere i ulaganja navedene u svom nacionalnom </a:t>
            </a:r>
            <a:r>
              <a:rPr lang="hr-HR" sz="2000" b="1" dirty="0">
                <a:cs typeface="Times New Roman" panose="02020603050405020304" pitchFamily="18" charset="0"/>
              </a:rPr>
              <a:t>SPKP.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hr-HR" sz="2000" b="1" dirty="0">
                <a:cs typeface="Times New Roman" panose="02020603050405020304" pitchFamily="18" charset="0"/>
              </a:rPr>
              <a:t>Socijalni plan za klimatsku politiku: </a:t>
            </a:r>
            <a:r>
              <a:rPr lang="hr-HR" sz="2000" dirty="0">
                <a:cs typeface="Times New Roman" panose="02020603050405020304" pitchFamily="18" charset="0"/>
              </a:rPr>
              <a:t>dokument u kojem se nalaze analize nacionalnih obrazaca ranjivosti i razvijen i razrađen skup nacionalno prikladnih mjera, novih i postojećih</a:t>
            </a:r>
          </a:p>
          <a:p>
            <a:pPr algn="just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hr-HR" sz="2000" dirty="0"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46532" y="3678088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35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5B7F427-6164-4CF3-9903-55130164E3CA}"/>
              </a:ext>
            </a:extLst>
          </p:cNvPr>
          <p:cNvSpPr txBox="1">
            <a:spLocks/>
          </p:cNvSpPr>
          <p:nvPr/>
        </p:nvSpPr>
        <p:spPr>
          <a:xfrm>
            <a:off x="4946532" y="143539"/>
            <a:ext cx="5469949" cy="846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hr-HR" sz="2400" b="1"/>
          </a:p>
        </p:txBody>
      </p:sp>
      <p:sp>
        <p:nvSpPr>
          <p:cNvPr id="3" name="Rezervirano mjesto broja slajd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8C193-0B1C-FA4E-9980-ADC1DEF51109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" name="Pravokutnik 1"/>
          <p:cNvSpPr/>
          <p:nvPr/>
        </p:nvSpPr>
        <p:spPr>
          <a:xfrm>
            <a:off x="4597400" y="266101"/>
            <a:ext cx="54590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r-HR" sz="24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Times New Roman" panose="02020603050405020304" pitchFamily="18" charset="0"/>
              </a:rPr>
              <a:t>Socijalni plan za klimatsku politiku</a:t>
            </a:r>
            <a:endParaRPr lang="en-GB" sz="2400" b="1" dirty="0">
              <a:solidFill>
                <a:schemeClr val="accent4">
                  <a:lumMod val="50000"/>
                </a:schemeClr>
              </a:solidFill>
              <a:latin typeface="+mj-lt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882" y="916111"/>
            <a:ext cx="9144000" cy="13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442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877294" y="1247153"/>
            <a:ext cx="7951720" cy="4531478"/>
          </a:xfrm>
        </p:spPr>
        <p:txBody>
          <a:bodyPr>
            <a:noAutofit/>
          </a:bodyPr>
          <a:lstStyle/>
          <a:p>
            <a:pPr marL="0" indent="0" algn="just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None/>
            </a:pPr>
            <a:r>
              <a:rPr lang="hr-HR" sz="2000" b="1" u="sng" dirty="0">
                <a:cs typeface="Times New Roman" panose="02020603050405020304" pitchFamily="18" charset="0"/>
              </a:rPr>
              <a:t>2 komponente: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None/>
            </a:pPr>
            <a:r>
              <a:rPr lang="hr-HR" sz="2000" dirty="0">
                <a:cs typeface="Times New Roman" panose="02020603050405020304" pitchFamily="18" charset="0"/>
              </a:rPr>
              <a:t>1. Mjere i ulaganja u </a:t>
            </a:r>
            <a:r>
              <a:rPr lang="hr-HR" sz="2000" b="1" dirty="0" err="1">
                <a:cs typeface="Times New Roman" panose="02020603050405020304" pitchFamily="18" charset="0"/>
              </a:rPr>
              <a:t>dekarbonizaciju</a:t>
            </a:r>
            <a:r>
              <a:rPr lang="hr-HR" sz="2000" b="1" dirty="0">
                <a:cs typeface="Times New Roman" panose="02020603050405020304" pitchFamily="18" charset="0"/>
              </a:rPr>
              <a:t> sektora zgrada i cestovnog prometa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Tx/>
              <a:buChar char="-"/>
            </a:pPr>
            <a:r>
              <a:rPr lang="hr-HR" sz="2000" b="1" dirty="0">
                <a:cs typeface="Times New Roman" panose="02020603050405020304" pitchFamily="18" charset="0"/>
              </a:rPr>
              <a:t>Cilj je smanjenje emisija i smanjenje ranjivosti zbog energetskog siromaštva (i rizika od energetskog siromaštva) i zbog siromaštva u pogledu prijevoza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None/>
            </a:pPr>
            <a:r>
              <a:rPr lang="hr-HR" sz="2000" dirty="0">
                <a:cs typeface="Times New Roman" panose="02020603050405020304" pitchFamily="18" charset="0"/>
              </a:rPr>
              <a:t>2. </a:t>
            </a:r>
            <a:r>
              <a:rPr lang="hr-HR" sz="2000" b="1" dirty="0">
                <a:cs typeface="Times New Roman" panose="02020603050405020304" pitchFamily="18" charset="0"/>
              </a:rPr>
              <a:t>Izravna potpora dohotku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None/>
            </a:pPr>
            <a:r>
              <a:rPr lang="hr-HR" sz="2000" dirty="0">
                <a:cs typeface="Times New Roman" panose="02020603050405020304" pitchFamily="18" charset="0"/>
              </a:rPr>
              <a:t> 	- </a:t>
            </a:r>
            <a:r>
              <a:rPr lang="hr-HR" sz="2000" b="1" dirty="0">
                <a:cs typeface="Times New Roman" panose="02020603050405020304" pitchFamily="18" charset="0"/>
              </a:rPr>
              <a:t>Cilj je ublaženje negativnih posljedica uvođenja ETS2 sustava u 	troškovnom smislu odnosno za „gašenje požara” u počecima 	trgovanja u ETS2 sustavu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None/>
            </a:pPr>
            <a:r>
              <a:rPr lang="hr-HR" sz="2000" b="1" dirty="0">
                <a:cs typeface="Times New Roman" panose="02020603050405020304" pitchFamily="18" charset="0"/>
              </a:rPr>
              <a:t>	- </a:t>
            </a:r>
            <a:r>
              <a:rPr lang="hr-HR" sz="2000" dirty="0">
                <a:cs typeface="Times New Roman" panose="02020603050405020304" pitchFamily="18" charset="0"/>
              </a:rPr>
              <a:t>mjera mora biti ograničenog trajanja i s vremenom se smanjivati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None/>
            </a:pPr>
            <a:endParaRPr lang="hr-HR" sz="2000" dirty="0">
              <a:cs typeface="Times New Roman" panose="02020603050405020304" pitchFamily="18" charset="0"/>
            </a:endParaRPr>
          </a:p>
          <a:p>
            <a:pPr algn="just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hr-HR" sz="2000" dirty="0"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46532" y="3678088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35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5B7F427-6164-4CF3-9903-55130164E3CA}"/>
              </a:ext>
            </a:extLst>
          </p:cNvPr>
          <p:cNvSpPr txBox="1">
            <a:spLocks/>
          </p:cNvSpPr>
          <p:nvPr/>
        </p:nvSpPr>
        <p:spPr>
          <a:xfrm>
            <a:off x="4946532" y="143539"/>
            <a:ext cx="5469949" cy="846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hr-HR" sz="2400" b="1"/>
          </a:p>
        </p:txBody>
      </p:sp>
      <p:sp>
        <p:nvSpPr>
          <p:cNvPr id="3" name="Rezervirano mjesto broja slajd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8C193-0B1C-FA4E-9980-ADC1DEF51109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" name="Pravokutnik 1"/>
          <p:cNvSpPr/>
          <p:nvPr/>
        </p:nvSpPr>
        <p:spPr>
          <a:xfrm>
            <a:off x="4597400" y="266101"/>
            <a:ext cx="54590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r-HR" sz="24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Times New Roman" panose="02020603050405020304" pitchFamily="18" charset="0"/>
              </a:rPr>
              <a:t>Socijalni plan za klimatsku politiku</a:t>
            </a:r>
            <a:endParaRPr lang="en-GB" sz="2400" b="1" dirty="0">
              <a:solidFill>
                <a:schemeClr val="accent4">
                  <a:lumMod val="50000"/>
                </a:schemeClr>
              </a:solidFill>
              <a:latin typeface="+mj-lt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882" y="916111"/>
            <a:ext cx="9144000" cy="13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2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904009" y="1135440"/>
            <a:ext cx="9985664" cy="5680773"/>
          </a:xfrm>
        </p:spPr>
        <p:txBody>
          <a:bodyPr>
            <a:noAutofit/>
          </a:bodyPr>
          <a:lstStyle/>
          <a:p>
            <a:pPr marL="0" indent="0" algn="just">
              <a:buClr>
                <a:srgbClr val="78B428"/>
              </a:buClr>
              <a:buNone/>
            </a:pPr>
            <a:r>
              <a:rPr lang="hr-HR" sz="1800" b="1" dirty="0">
                <a:cs typeface="Times New Roman" panose="02020603050405020304" pitchFamily="18" charset="0"/>
              </a:rPr>
              <a:t>SADRŽI:</a:t>
            </a:r>
          </a:p>
          <a:p>
            <a:pPr marL="203597" indent="-203597" algn="just">
              <a:buClr>
                <a:schemeClr val="tx1"/>
              </a:buClr>
            </a:pPr>
            <a:r>
              <a:rPr lang="hr-HR" sz="1800" dirty="0">
                <a:cs typeface="Times New Roman" panose="02020603050405020304" pitchFamily="18" charset="0"/>
              </a:rPr>
              <a:t>Skup pokazatelja za </a:t>
            </a:r>
            <a:r>
              <a:rPr lang="hr-HR" sz="1800" u="sng" dirty="0">
                <a:cs typeface="Times New Roman" panose="02020603050405020304" pitchFamily="18" charset="0"/>
              </a:rPr>
              <a:t>identifikaciju energetski siromašnih kućanstva </a:t>
            </a:r>
            <a:r>
              <a:rPr lang="hr-HR" sz="1800" dirty="0">
                <a:cs typeface="Times New Roman" panose="02020603050405020304" pitchFamily="18" charset="0"/>
              </a:rPr>
              <a:t>i mikro poduzetnika, kao i onih </a:t>
            </a:r>
            <a:r>
              <a:rPr lang="hr-HR" sz="1800" u="sng" dirty="0">
                <a:cs typeface="Times New Roman" panose="02020603050405020304" pitchFamily="18" charset="0"/>
              </a:rPr>
              <a:t>siromašnih u pogledu prijevoza</a:t>
            </a:r>
          </a:p>
          <a:p>
            <a:pPr marL="203597" indent="-203597" algn="just">
              <a:buClr>
                <a:schemeClr val="tx1"/>
              </a:buClr>
            </a:pPr>
            <a:r>
              <a:rPr lang="hr-HR" sz="1800" dirty="0">
                <a:cs typeface="Times New Roman" panose="02020603050405020304" pitchFamily="18" charset="0"/>
              </a:rPr>
              <a:t>Objašnjenje načina na koji se </a:t>
            </a:r>
            <a:r>
              <a:rPr lang="hr-HR" sz="1800" b="1" dirty="0">
                <a:cs typeface="Times New Roman" panose="02020603050405020304" pitchFamily="18" charset="0"/>
              </a:rPr>
              <a:t>definicije energetskog siromaštva </a:t>
            </a:r>
            <a:r>
              <a:rPr lang="hr-HR" sz="1800" dirty="0">
                <a:cs typeface="Times New Roman" panose="02020603050405020304" pitchFamily="18" charset="0"/>
              </a:rPr>
              <a:t>i </a:t>
            </a:r>
            <a:r>
              <a:rPr lang="hr-HR" sz="1800" b="1" dirty="0">
                <a:cs typeface="Times New Roman" panose="02020603050405020304" pitchFamily="18" charset="0"/>
              </a:rPr>
              <a:t>siromaštva u pogledu prijevoza </a:t>
            </a:r>
            <a:r>
              <a:rPr lang="hr-HR" sz="1800" dirty="0">
                <a:cs typeface="Times New Roman" panose="02020603050405020304" pitchFamily="18" charset="0"/>
              </a:rPr>
              <a:t>moraju primjenjivati na nacionalnoj razini</a:t>
            </a:r>
          </a:p>
          <a:p>
            <a:pPr marL="203597" indent="-203597" algn="just">
              <a:buClr>
                <a:schemeClr val="tx1"/>
              </a:buClr>
            </a:pPr>
            <a:r>
              <a:rPr lang="hr-HR" sz="1800" dirty="0">
                <a:cs typeface="Times New Roman" panose="02020603050405020304" pitchFamily="18" charset="0"/>
              </a:rPr>
              <a:t>Procijenjene troškove provedbe plana, uključujući nacionalno sufinanciranje</a:t>
            </a:r>
          </a:p>
          <a:p>
            <a:pPr marL="203597" indent="-203597" algn="just">
              <a:buClr>
                <a:schemeClr val="tx1"/>
              </a:buClr>
            </a:pPr>
            <a:r>
              <a:rPr lang="hr-HR" sz="1800" u="sng" dirty="0">
                <a:cs typeface="Times New Roman" panose="02020603050405020304" pitchFamily="18" charset="0"/>
              </a:rPr>
              <a:t>Nove i postojeće nacionalne mjere i ulaganja </a:t>
            </a:r>
            <a:r>
              <a:rPr lang="hr-HR" sz="1800" dirty="0">
                <a:cs typeface="Times New Roman" panose="02020603050405020304" pitchFamily="18" charset="0"/>
              </a:rPr>
              <a:t>za smanjenje učinaka povećanja cijena goriva</a:t>
            </a:r>
          </a:p>
          <a:p>
            <a:pPr marL="203597" indent="-203597" algn="just">
              <a:buClr>
                <a:schemeClr val="tx1"/>
              </a:buClr>
            </a:pPr>
            <a:r>
              <a:rPr lang="hr-HR" sz="1800" u="sng" dirty="0">
                <a:cs typeface="Times New Roman" panose="02020603050405020304" pitchFamily="18" charset="0"/>
              </a:rPr>
              <a:t>Ciljeve, ključne etape i indikativni raspored</a:t>
            </a:r>
            <a:r>
              <a:rPr lang="hr-HR" sz="1800" dirty="0">
                <a:cs typeface="Times New Roman" panose="02020603050405020304" pitchFamily="18" charset="0"/>
              </a:rPr>
              <a:t> za provedbu mjera</a:t>
            </a:r>
          </a:p>
          <a:p>
            <a:pPr marL="203597" indent="-203597" algn="just">
              <a:buClr>
                <a:schemeClr val="tx1"/>
              </a:buClr>
            </a:pPr>
            <a:r>
              <a:rPr lang="hr-HR" sz="1800" u="sng" dirty="0">
                <a:cs typeface="Times New Roman" panose="02020603050405020304" pitchFamily="18" charset="0"/>
              </a:rPr>
              <a:t>Sažetak javnih konzultacija </a:t>
            </a:r>
            <a:r>
              <a:rPr lang="hr-HR" sz="1800" dirty="0">
                <a:cs typeface="Times New Roman" panose="02020603050405020304" pitchFamily="18" charset="0"/>
              </a:rPr>
              <a:t>i načina na koji su razmatrani doprinosi dionika</a:t>
            </a:r>
          </a:p>
          <a:p>
            <a:pPr marL="203597" indent="-203597" algn="just">
              <a:buClr>
                <a:schemeClr val="tx1"/>
              </a:buClr>
            </a:pPr>
            <a:r>
              <a:rPr lang="hr-HR" sz="1800" u="sng" dirty="0">
                <a:cs typeface="Times New Roman" panose="02020603050405020304" pitchFamily="18" charset="0"/>
              </a:rPr>
              <a:t>Procjena učinaka povećanja cijene energije na kućanstva koja proizlazi iz uvođenja ETS2</a:t>
            </a:r>
            <a:r>
              <a:rPr lang="hr-HR" sz="1800" dirty="0">
                <a:cs typeface="Times New Roman" panose="02020603050405020304" pitchFamily="18" charset="0"/>
              </a:rPr>
              <a:t>, s fokusom na energetsko siromaštvo i siromaštvo u pogledu mobilnosti </a:t>
            </a:r>
          </a:p>
          <a:p>
            <a:pPr marL="203597" indent="-203597" algn="just">
              <a:buClr>
                <a:schemeClr val="tx1"/>
              </a:buClr>
            </a:pPr>
            <a:r>
              <a:rPr lang="hr-HR" sz="1800" u="sng" dirty="0">
                <a:cs typeface="Times New Roman" panose="02020603050405020304" pitchFamily="18" charset="0"/>
              </a:rPr>
              <a:t>Kriterije za dodjelu izravne potpore dohotku</a:t>
            </a:r>
            <a:r>
              <a:rPr lang="hr-HR" sz="1800" dirty="0">
                <a:cs typeface="Times New Roman" panose="02020603050405020304" pitchFamily="18" charset="0"/>
              </a:rPr>
              <a:t>, kao i rokove za dodjelu takve potpore, njezinu opravdanost i ulogu mjere u smanjenju energetskog i siromaštva u pogledu prijevoza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46532" y="3678088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35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882" y="916111"/>
            <a:ext cx="9144000" cy="13289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5B7F427-6164-4CF3-9903-55130164E3CA}"/>
              </a:ext>
            </a:extLst>
          </p:cNvPr>
          <p:cNvSpPr txBox="1">
            <a:spLocks/>
          </p:cNvSpPr>
          <p:nvPr/>
        </p:nvSpPr>
        <p:spPr>
          <a:xfrm>
            <a:off x="4946532" y="143539"/>
            <a:ext cx="5469949" cy="846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hr-HR" sz="2400" b="1"/>
          </a:p>
        </p:txBody>
      </p:sp>
      <p:sp>
        <p:nvSpPr>
          <p:cNvPr id="3" name="Rezervirano mjesto broja slajd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8C193-0B1C-FA4E-9980-ADC1DEF51109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" name="Pravokutnik 8"/>
          <p:cNvSpPr/>
          <p:nvPr/>
        </p:nvSpPr>
        <p:spPr>
          <a:xfrm>
            <a:off x="4597400" y="266101"/>
            <a:ext cx="54590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r-HR" sz="2400" b="1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Times New Roman" panose="02020603050405020304" pitchFamily="18" charset="0"/>
              </a:rPr>
              <a:t>Socijalni plan za klimatsku politiku</a:t>
            </a:r>
            <a:endParaRPr lang="en-GB" sz="2400" b="1">
              <a:solidFill>
                <a:schemeClr val="accent4">
                  <a:lumMod val="50000"/>
                </a:schemeClr>
              </a:solidFill>
              <a:latin typeface="+mj-lt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650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41664" y="1249215"/>
            <a:ext cx="9781366" cy="5292512"/>
          </a:xfrm>
        </p:spPr>
        <p:txBody>
          <a:bodyPr>
            <a:noAutofit/>
          </a:bodyPr>
          <a:lstStyle/>
          <a:p>
            <a:pPr marL="0" indent="0" algn="just">
              <a:buClr>
                <a:srgbClr val="78B428"/>
              </a:buClr>
              <a:buNone/>
            </a:pPr>
            <a:r>
              <a:rPr lang="hr-HR" sz="2000" b="1" dirty="0">
                <a:cs typeface="Times New Roman" panose="02020603050405020304" pitchFamily="18" charset="0"/>
              </a:rPr>
              <a:t>JAVNO SAVJETOVANJE</a:t>
            </a:r>
          </a:p>
          <a:p>
            <a:pPr marL="0" indent="0" algn="just">
              <a:buClr>
                <a:srgbClr val="78B428"/>
              </a:buClr>
              <a:buNone/>
            </a:pPr>
            <a:endParaRPr lang="hr-HR" sz="2000" b="1" dirty="0">
              <a:cs typeface="Times New Roman" panose="02020603050405020304" pitchFamily="18" charset="0"/>
            </a:endParaRPr>
          </a:p>
          <a:p>
            <a:pPr marL="203597" indent="-203597" algn="just">
              <a:buClr>
                <a:srgbClr val="78B428"/>
              </a:buClr>
            </a:pPr>
            <a:r>
              <a:rPr lang="hr-HR" sz="2000" dirty="0"/>
              <a:t>Prilikom izrade svojih planova, </a:t>
            </a:r>
            <a:r>
              <a:rPr lang="hr-HR" sz="2000" b="1" dirty="0"/>
              <a:t>obvezne su javne konzultacije </a:t>
            </a:r>
            <a:r>
              <a:rPr lang="hr-HR" sz="2000" dirty="0"/>
              <a:t>s nizom dionika, uključujući lokalne i regionalne uprave, predstavnike gospodarskih i socijalnih partnera, relevantne organizacije civilnog društva, organizacijama mladih i drugim dionicima.</a:t>
            </a:r>
          </a:p>
          <a:p>
            <a:pPr marL="203597" indent="-203597" algn="just">
              <a:buClr>
                <a:srgbClr val="78B428"/>
              </a:buClr>
            </a:pPr>
            <a:r>
              <a:rPr lang="hr-HR" sz="2000" dirty="0"/>
              <a:t>Plan se podnosi </a:t>
            </a:r>
            <a:r>
              <a:rPr lang="hr-HR" sz="2000" b="1" dirty="0"/>
              <a:t>nakon javnog savjetovanja </a:t>
            </a:r>
            <a:r>
              <a:rPr lang="hr-HR" sz="2000" dirty="0"/>
              <a:t>te se u plan uključuje sažetak održanih savjetovanja i načina na koji je doprinos dionika u savjetovanju odražen u planu</a:t>
            </a:r>
          </a:p>
          <a:p>
            <a:pPr marL="203597" indent="-203597" algn="just">
              <a:buClr>
                <a:srgbClr val="78B428"/>
              </a:buClr>
            </a:pPr>
            <a:r>
              <a:rPr lang="hr-HR" sz="2000" dirty="0"/>
              <a:t>Uspješna provedba: uključenje različitih aktera iz različitih područja i uključenje niza lokalnih i regionalnih agencija te javnih i privatnih organizacija, a kako bi se isporučile ciljane koristi ciljnim skupinama te ispunili zadani ciljevi.</a:t>
            </a:r>
            <a:endParaRPr lang="hr-HR" sz="2000" dirty="0"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46532" y="3678088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350"/>
          </a:p>
        </p:txBody>
      </p:sp>
      <p:sp>
        <p:nvSpPr>
          <p:cNvPr id="3" name="Rezervirano mjesto broja slajd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8C193-0B1C-FA4E-9980-ADC1DEF51109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" name="Pravokutnik 1"/>
          <p:cNvSpPr/>
          <p:nvPr/>
        </p:nvSpPr>
        <p:spPr>
          <a:xfrm>
            <a:off x="4597400" y="266101"/>
            <a:ext cx="54590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r-HR" sz="2400" b="1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Times New Roman" panose="02020603050405020304" pitchFamily="18" charset="0"/>
              </a:rPr>
              <a:t>Socijalni plan za klimatsku politiku</a:t>
            </a:r>
            <a:endParaRPr lang="en-GB" sz="2400" b="1">
              <a:solidFill>
                <a:schemeClr val="accent4">
                  <a:lumMod val="50000"/>
                </a:schemeClr>
              </a:solidFill>
              <a:latin typeface="+mj-lt"/>
              <a:ea typeface="+mj-ea"/>
              <a:cs typeface="Times New Roman" panose="02020603050405020304" pitchFamily="18" charset="0"/>
            </a:endParaRPr>
          </a:p>
          <a:p>
            <a:pPr algn="r"/>
            <a:endParaRPr lang="en-GB" sz="2400" b="1">
              <a:solidFill>
                <a:schemeClr val="accent4">
                  <a:lumMod val="50000"/>
                </a:schemeClr>
              </a:solidFill>
              <a:latin typeface="+mj-lt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882" y="916111"/>
            <a:ext cx="9144000" cy="13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430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1719</TotalTime>
  <Words>4645</Words>
  <Application>Microsoft Office PowerPoint</Application>
  <PresentationFormat>Široki zaslon</PresentationFormat>
  <Paragraphs>530</Paragraphs>
  <Slides>43</Slides>
  <Notes>43</Notes>
  <HiddenSlides>0</HiddenSlides>
  <MMClips>0</MMClips>
  <ScaleCrop>false</ScaleCrop>
  <HeadingPairs>
    <vt:vector size="6" baseType="variant">
      <vt:variant>
        <vt:lpstr>Korišteni fontovi</vt:lpstr>
      </vt:variant>
      <vt:variant>
        <vt:i4>11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43</vt:i4>
      </vt:variant>
    </vt:vector>
  </HeadingPairs>
  <TitlesOfParts>
    <vt:vector size="55" baseType="lpstr">
      <vt:lpstr>Roboto</vt:lpstr>
      <vt:lpstr>Calibri</vt:lpstr>
      <vt:lpstr>Courier New</vt:lpstr>
      <vt:lpstr>Aptos</vt:lpstr>
      <vt:lpstr>Segoe UI Web (East European)</vt:lpstr>
      <vt:lpstr>Lato</vt:lpstr>
      <vt:lpstr>Wingdings</vt:lpstr>
      <vt:lpstr>Minion Pro</vt:lpstr>
      <vt:lpstr>Symbol</vt:lpstr>
      <vt:lpstr>Times New Roman</vt:lpstr>
      <vt:lpstr>Arial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>Beautiful.ai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Socijalni fond za klimatsku politiku</dc:title>
  <dc:subject>Socijalni fond za klimatsku politiku</dc:subject>
  <dc:creator>Ana Juras</dc:creator>
  <cp:lastModifiedBy>Ana Juras</cp:lastModifiedBy>
  <cp:revision>21</cp:revision>
  <cp:lastPrinted>2025-04-07T06:43:20Z</cp:lastPrinted>
  <dcterms:created xsi:type="dcterms:W3CDTF">2025-04-05T12:47:59Z</dcterms:created>
  <dcterms:modified xsi:type="dcterms:W3CDTF">2025-06-22T16:10:06Z</dcterms:modified>
</cp:coreProperties>
</file>